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61" r:id="rId1"/>
  </p:sldMasterIdLst>
  <p:notesMasterIdLst>
    <p:notesMasterId r:id="rId69"/>
  </p:notesMasterIdLst>
  <p:sldIdLst>
    <p:sldId id="2145707670" r:id="rId2"/>
    <p:sldId id="2145707630" r:id="rId3"/>
    <p:sldId id="2145707666" r:id="rId4"/>
    <p:sldId id="2145707625" r:id="rId5"/>
    <p:sldId id="2145707669" r:id="rId6"/>
    <p:sldId id="2145707663" r:id="rId7"/>
    <p:sldId id="2145707665" r:id="rId8"/>
    <p:sldId id="2145707664" r:id="rId9"/>
    <p:sldId id="2145707667" r:id="rId10"/>
    <p:sldId id="2145707668" r:id="rId11"/>
    <p:sldId id="2145707671" r:id="rId12"/>
    <p:sldId id="2145707672" r:id="rId13"/>
    <p:sldId id="2145707673" r:id="rId14"/>
    <p:sldId id="2145707674" r:id="rId15"/>
    <p:sldId id="2145707675" r:id="rId16"/>
    <p:sldId id="2145707676" r:id="rId17"/>
    <p:sldId id="2145707677" r:id="rId18"/>
    <p:sldId id="2145707678" r:id="rId19"/>
    <p:sldId id="2145707679" r:id="rId20"/>
    <p:sldId id="2145707680" r:id="rId21"/>
    <p:sldId id="2145707681" r:id="rId22"/>
    <p:sldId id="2145707682" r:id="rId23"/>
    <p:sldId id="2145707683" r:id="rId24"/>
    <p:sldId id="2145707684" r:id="rId25"/>
    <p:sldId id="2145707685" r:id="rId26"/>
    <p:sldId id="2145707686" r:id="rId27"/>
    <p:sldId id="2145707687" r:id="rId28"/>
    <p:sldId id="2145707688" r:id="rId29"/>
    <p:sldId id="2145707689" r:id="rId30"/>
    <p:sldId id="2145707690" r:id="rId31"/>
    <p:sldId id="2145707691" r:id="rId32"/>
    <p:sldId id="2145707692" r:id="rId33"/>
    <p:sldId id="2145707693" r:id="rId34"/>
    <p:sldId id="2145707694" r:id="rId35"/>
    <p:sldId id="2145707695" r:id="rId36"/>
    <p:sldId id="2145707696" r:id="rId37"/>
    <p:sldId id="2145707697" r:id="rId38"/>
    <p:sldId id="2145707698" r:id="rId39"/>
    <p:sldId id="2145707699" r:id="rId40"/>
    <p:sldId id="2145707700" r:id="rId41"/>
    <p:sldId id="2145707701" r:id="rId42"/>
    <p:sldId id="2145707702" r:id="rId43"/>
    <p:sldId id="2145707703" r:id="rId44"/>
    <p:sldId id="2145707704" r:id="rId45"/>
    <p:sldId id="2145707705" r:id="rId46"/>
    <p:sldId id="2145707706" r:id="rId47"/>
    <p:sldId id="2145707707" r:id="rId48"/>
    <p:sldId id="2145707708" r:id="rId49"/>
    <p:sldId id="2145707709" r:id="rId50"/>
    <p:sldId id="2145707710" r:id="rId51"/>
    <p:sldId id="2145707711" r:id="rId52"/>
    <p:sldId id="2145707712" r:id="rId53"/>
    <p:sldId id="2145707713" r:id="rId54"/>
    <p:sldId id="2145707714" r:id="rId55"/>
    <p:sldId id="2145707715" r:id="rId56"/>
    <p:sldId id="2145707716" r:id="rId57"/>
    <p:sldId id="2145707717" r:id="rId58"/>
    <p:sldId id="2145707718" r:id="rId59"/>
    <p:sldId id="2145707719" r:id="rId60"/>
    <p:sldId id="2145707720" r:id="rId61"/>
    <p:sldId id="2145707721" r:id="rId62"/>
    <p:sldId id="2145707722" r:id="rId63"/>
    <p:sldId id="2145707723" r:id="rId64"/>
    <p:sldId id="2145707724" r:id="rId65"/>
    <p:sldId id="2145707725" r:id="rId66"/>
    <p:sldId id="2145707726" r:id="rId67"/>
    <p:sldId id="2145707727" r:id="rId68"/>
  </p:sldIdLst>
  <p:sldSz cx="12192000" cy="6858000"/>
  <p:notesSz cx="7315200" cy="123444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B14AFE-7916-A94C-A7E0-63F59580B880}">
          <p14:sldIdLst>
            <p14:sldId id="2145707670"/>
            <p14:sldId id="2145707630"/>
            <p14:sldId id="2145707666"/>
            <p14:sldId id="2145707625"/>
            <p14:sldId id="2145707669"/>
            <p14:sldId id="2145707663"/>
            <p14:sldId id="2145707665"/>
            <p14:sldId id="2145707664"/>
            <p14:sldId id="2145707667"/>
            <p14:sldId id="2145707668"/>
            <p14:sldId id="2145707671"/>
            <p14:sldId id="2145707672"/>
            <p14:sldId id="2145707673"/>
            <p14:sldId id="2145707674"/>
            <p14:sldId id="2145707675"/>
            <p14:sldId id="2145707676"/>
            <p14:sldId id="2145707677"/>
            <p14:sldId id="2145707678"/>
            <p14:sldId id="2145707679"/>
            <p14:sldId id="2145707680"/>
            <p14:sldId id="2145707681"/>
            <p14:sldId id="2145707682"/>
            <p14:sldId id="2145707683"/>
            <p14:sldId id="2145707684"/>
            <p14:sldId id="2145707685"/>
            <p14:sldId id="2145707686"/>
            <p14:sldId id="2145707687"/>
            <p14:sldId id="2145707688"/>
            <p14:sldId id="2145707689"/>
            <p14:sldId id="2145707690"/>
            <p14:sldId id="2145707691"/>
            <p14:sldId id="2145707692"/>
            <p14:sldId id="2145707693"/>
            <p14:sldId id="2145707694"/>
            <p14:sldId id="2145707695"/>
            <p14:sldId id="2145707696"/>
            <p14:sldId id="2145707697"/>
            <p14:sldId id="2145707698"/>
            <p14:sldId id="2145707699"/>
            <p14:sldId id="2145707700"/>
            <p14:sldId id="2145707701"/>
            <p14:sldId id="2145707702"/>
            <p14:sldId id="2145707703"/>
            <p14:sldId id="2145707704"/>
            <p14:sldId id="2145707705"/>
            <p14:sldId id="2145707706"/>
            <p14:sldId id="2145707707"/>
            <p14:sldId id="2145707708"/>
            <p14:sldId id="2145707709"/>
            <p14:sldId id="2145707710"/>
            <p14:sldId id="2145707711"/>
            <p14:sldId id="2145707712"/>
            <p14:sldId id="2145707713"/>
            <p14:sldId id="2145707714"/>
            <p14:sldId id="2145707715"/>
            <p14:sldId id="2145707716"/>
            <p14:sldId id="2145707717"/>
            <p14:sldId id="2145707718"/>
            <p14:sldId id="2145707719"/>
            <p14:sldId id="2145707720"/>
            <p14:sldId id="2145707721"/>
            <p14:sldId id="2145707722"/>
            <p14:sldId id="2145707723"/>
            <p14:sldId id="2145707724"/>
            <p14:sldId id="2145707725"/>
            <p14:sldId id="2145707726"/>
            <p14:sldId id="2145707727"/>
          </p14:sldIdLst>
        </p14:section>
      </p14:sectionLst>
    </p:ext>
    <p:ext uri="{EFAFB233-063F-42B5-8137-9DF3F51BA10A}">
      <p15:sldGuideLst xmlns:p15="http://schemas.microsoft.com/office/powerpoint/2012/main" xmlns="">
        <p15:guide id="1" pos="4770" userDrawn="1">
          <p15:clr>
            <a:srgbClr val="A4A3A4"/>
          </p15:clr>
        </p15:guide>
        <p15:guide id="2" orient="horz" pos="1094" userDrawn="1">
          <p15:clr>
            <a:srgbClr val="A4A3A4"/>
          </p15:clr>
        </p15:guide>
        <p15:guide id="3" pos="121" userDrawn="1">
          <p15:clr>
            <a:srgbClr val="A4A3A4"/>
          </p15:clr>
        </p15:guide>
        <p15:guide id="4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Office User" initials="MOU" lastIdx="2" clrIdx="0"/>
  <p:cmAuthor id="2" name="Home" initials="H" lastIdx="1" clrIdx="1">
    <p:extLst>
      <p:ext uri="{19B8F6BF-5375-455C-9EA6-DF929625EA0E}">
        <p15:presenceInfo xmlns:p15="http://schemas.microsoft.com/office/powerpoint/2012/main" xmlns="" userId="Hom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FF"/>
    <a:srgbClr val="000000"/>
    <a:srgbClr val="00CC99"/>
    <a:srgbClr val="595959"/>
    <a:srgbClr val="33CCCC"/>
    <a:srgbClr val="B3FFEB"/>
    <a:srgbClr val="D1FFF3"/>
    <a:srgbClr val="33B8BB"/>
    <a:srgbClr val="66BAFF"/>
    <a:srgbClr val="008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35" autoAdjust="0"/>
    <p:restoredTop sz="96400" autoAdjust="0"/>
  </p:normalViewPr>
  <p:slideViewPr>
    <p:cSldViewPr snapToGrid="0" snapToObjects="1">
      <p:cViewPr>
        <p:scale>
          <a:sx n="90" d="100"/>
          <a:sy n="90" d="100"/>
        </p:scale>
        <p:origin x="-1254" y="-606"/>
      </p:cViewPr>
      <p:guideLst>
        <p:guide orient="horz" pos="1094"/>
        <p:guide pos="4770"/>
        <p:guide pos="121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7" y="5"/>
            <a:ext cx="3169920" cy="619363"/>
          </a:xfrm>
          <a:prstGeom prst="rect">
            <a:avLst/>
          </a:prstGeom>
        </p:spPr>
        <p:txBody>
          <a:bodyPr vert="horz" lIns="107404" tIns="53702" rIns="107404" bIns="53702" rtlCol="0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3589" y="5"/>
            <a:ext cx="3169920" cy="619363"/>
          </a:xfrm>
          <a:prstGeom prst="rect">
            <a:avLst/>
          </a:prstGeom>
        </p:spPr>
        <p:txBody>
          <a:bodyPr vert="horz" lIns="107404" tIns="53702" rIns="107404" bIns="53702" rtlCol="0"/>
          <a:lstStyle>
            <a:lvl1pPr algn="r">
              <a:defRPr sz="1400"/>
            </a:lvl1pPr>
          </a:lstStyle>
          <a:p>
            <a:fld id="{671CFA20-F97D-45EC-A6F3-A5F4AACF7E44}" type="datetimeFigureOut">
              <a:rPr lang="ru-RU" smtClean="0"/>
              <a:t>18.01.2024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-44450" y="1543050"/>
            <a:ext cx="7404100" cy="4165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07404" tIns="53702" rIns="107404" bIns="5370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521" y="5940749"/>
            <a:ext cx="5852160" cy="4860608"/>
          </a:xfrm>
          <a:prstGeom prst="rect">
            <a:avLst/>
          </a:prstGeom>
        </p:spPr>
        <p:txBody>
          <a:bodyPr vert="horz" lIns="107404" tIns="53702" rIns="107404" bIns="53702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7" y="11725038"/>
            <a:ext cx="3169920" cy="619362"/>
          </a:xfrm>
          <a:prstGeom prst="rect">
            <a:avLst/>
          </a:prstGeom>
        </p:spPr>
        <p:txBody>
          <a:bodyPr vert="horz" lIns="107404" tIns="53702" rIns="107404" bIns="53702" rtlCol="0" anchor="b"/>
          <a:lstStyle>
            <a:lvl1pPr algn="l">
              <a:defRPr sz="14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3589" y="11725038"/>
            <a:ext cx="3169920" cy="619362"/>
          </a:xfrm>
          <a:prstGeom prst="rect">
            <a:avLst/>
          </a:prstGeom>
        </p:spPr>
        <p:txBody>
          <a:bodyPr vert="horz" lIns="107404" tIns="53702" rIns="107404" bIns="53702" rtlCol="0" anchor="b"/>
          <a:lstStyle>
            <a:lvl1pPr algn="r">
              <a:defRPr sz="1400"/>
            </a:lvl1pPr>
          </a:lstStyle>
          <a:p>
            <a:fld id="{7D0D4969-BADF-40A8-9B13-4FEDA6B1EA6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394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3975" y="665163"/>
            <a:ext cx="7421563" cy="41751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162" algn="just" defTabSz="1654035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162" algn="just" defTabSz="1654035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-52388" y="666750"/>
            <a:ext cx="7418388" cy="41735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506174" y="5052551"/>
            <a:ext cx="6585932" cy="5558058"/>
          </a:xfrm>
        </p:spPr>
        <p:txBody>
          <a:bodyPr/>
          <a:lstStyle/>
          <a:p>
            <a:pPr indent="537226" algn="just" defTabSz="1654230">
              <a:defRPr/>
            </a:pP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Если у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вас возникнут вопросы по электронной подаче документов или иные вопросы, касающиеся деятельности Росреестра можно воспользоваться 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>электронным</a:t>
            </a:r>
            <a:r>
              <a:rPr lang="ru-RU" baseline="0" dirty="0" smtClean="0">
                <a:solidFill>
                  <a:schemeClr val="tx1">
                    <a:lumMod val="50000"/>
                  </a:schemeClr>
                </a:solidFill>
              </a:rPr>
              <a:t> сервисом Управления «Консультант сайта. Онлайн».</a:t>
            </a:r>
          </a:p>
          <a:p>
            <a:pPr indent="537226" algn="just" defTabSz="1654230">
              <a:defRPr/>
            </a:pP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8CEAFE-FA94-43E5-B0FF-D47E1CCDD1B4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63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E38BDAC-3B43-4DC5-A7A6-2D8289D222D8}"/>
              </a:ext>
            </a:extLst>
          </p:cNvPr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12">
            <a:extLst>
              <a:ext uri="{FF2B5EF4-FFF2-40B4-BE49-F238E27FC236}">
                <a16:creationId xmlns:a16="http://schemas.microsoft.com/office/drawing/2014/main" xmlns="" id="{503914FA-7A76-4387-BB11-93FA4D5325D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8" name="Рисунок 9">
            <a:extLst>
              <a:ext uri="{FF2B5EF4-FFF2-40B4-BE49-F238E27FC236}">
                <a16:creationId xmlns:a16="http://schemas.microsoft.com/office/drawing/2014/main" xmlns="" id="{81FC088D-D1AA-4942-A5CE-35DA68ADA5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A141DAEB-720D-48D1-A0EB-FBCF3243BD5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0" name="Graphic 8">
            <a:extLst>
              <a:ext uri="{FF2B5EF4-FFF2-40B4-BE49-F238E27FC236}">
                <a16:creationId xmlns:a16="http://schemas.microsoft.com/office/drawing/2014/main" xmlns="" id="{0C8F999A-8D15-4F64-BDE2-FC3CF79544B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795542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gradFill>
          <a:gsLst>
            <a:gs pos="100000">
              <a:srgbClr val="66BAFF"/>
            </a:gs>
            <a:gs pos="0">
              <a:srgbClr val="007AFF"/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5D6948E1-4C02-4B5B-9100-1BA4B150A4CC}"/>
              </a:ext>
            </a:extLst>
          </p:cNvPr>
          <p:cNvSpPr/>
          <p:nvPr userDrawn="1"/>
        </p:nvSpPr>
        <p:spPr>
          <a:xfrm>
            <a:off x="0" y="1949757"/>
            <a:ext cx="12192000" cy="3079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656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933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4FFE443-A806-4B0E-B29B-2FB0A67F4C84}"/>
              </a:ext>
            </a:extLst>
          </p:cNvPr>
          <p:cNvSpPr/>
          <p:nvPr userDrawn="1"/>
        </p:nvSpPr>
        <p:spPr>
          <a:xfrm>
            <a:off x="0" y="-1"/>
            <a:ext cx="1638300" cy="68580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12">
            <a:extLst>
              <a:ext uri="{FF2B5EF4-FFF2-40B4-BE49-F238E27FC236}">
                <a16:creationId xmlns:a16="http://schemas.microsoft.com/office/drawing/2014/main" xmlns="" id="{16EEB178-8A08-4BF4-91DA-5B98646AA5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3286" b="1"/>
          <a:stretch/>
        </p:blipFill>
        <p:spPr>
          <a:xfrm>
            <a:off x="635918" y="0"/>
            <a:ext cx="11556082" cy="6858000"/>
          </a:xfrm>
          <a:prstGeom prst="rect">
            <a:avLst/>
          </a:prstGeom>
        </p:spPr>
      </p:pic>
      <p:pic>
        <p:nvPicPr>
          <p:cNvPr id="9" name="Рисунок 9">
            <a:extLst>
              <a:ext uri="{FF2B5EF4-FFF2-40B4-BE49-F238E27FC236}">
                <a16:creationId xmlns:a16="http://schemas.microsoft.com/office/drawing/2014/main" xmlns="" id="{FD4E993C-AAE6-4DAE-BC68-1D26D25B340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91" y="202346"/>
            <a:ext cx="2498383" cy="9143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E230ABB-6F58-4234-9FBD-8AB41404948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721" y="0"/>
            <a:ext cx="6470589" cy="6858000"/>
          </a:xfrm>
          <a:prstGeom prst="rect">
            <a:avLst/>
          </a:prstGeom>
        </p:spPr>
      </p:pic>
      <p:pic>
        <p:nvPicPr>
          <p:cNvPr id="11" name="Graphic 8">
            <a:extLst>
              <a:ext uri="{FF2B5EF4-FFF2-40B4-BE49-F238E27FC236}">
                <a16:creationId xmlns:a16="http://schemas.microsoft.com/office/drawing/2014/main" xmlns="" id="{DF718007-AE6D-4DA1-AD07-FC02DD9B36A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7405455" y="1480906"/>
            <a:ext cx="3859200" cy="38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30016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8">
            <a:extLst>
              <a:ext uri="{FF2B5EF4-FFF2-40B4-BE49-F238E27FC236}">
                <a16:creationId xmlns:a16="http://schemas.microsoft.com/office/drawing/2014/main" xmlns="" id="{F6550597-C6A7-4D2A-A4A3-F1DC298C16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lum bright="13000" contrast="15000"/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 r="15689"/>
          <a:stretch/>
        </p:blipFill>
        <p:spPr>
          <a:xfrm>
            <a:off x="-1" y="6019798"/>
            <a:ext cx="12192001" cy="838199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  <a:effectLst/>
        </p:spPr>
        <p:txBody>
          <a:bodyPr/>
          <a:lstStyle>
            <a:lvl1pPr>
              <a:defRPr sz="1400" b="1">
                <a:solidFill>
                  <a:srgbClr val="262626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xmlns="" id="{163839C3-CA6F-5CAF-EE73-3A29718315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F934174-04ED-DD40-6C12-A9ABA3B0E9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46" b="88978"/>
          <a:stretch/>
        </p:blipFill>
        <p:spPr>
          <a:xfrm>
            <a:off x="-1" y="6219827"/>
            <a:ext cx="7011051" cy="65517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104C4F42-3DD4-50FF-2B51-33B21ED45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93" b="82953"/>
          <a:stretch/>
        </p:blipFill>
        <p:spPr>
          <a:xfrm>
            <a:off x="4408528" y="5844688"/>
            <a:ext cx="7783472" cy="1013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712147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8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tx2"/>
                </a:solidFill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xmlns="" id="{704112E4-8505-2208-C591-DDA414A6680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553830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">
    <p:bg>
      <p:bgPr>
        <a:gradFill>
          <a:gsLst>
            <a:gs pos="98907">
              <a:srgbClr val="007AFF">
                <a:alpha val="80000"/>
              </a:srgbClr>
            </a:gs>
            <a:gs pos="50000">
              <a:srgbClr val="66BAFF">
                <a:alpha val="80000"/>
              </a:srgbClr>
            </a:gs>
            <a:gs pos="0">
              <a:srgbClr val="007AFF">
                <a:alpha val="80000"/>
              </a:srgb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5E2DB68-294E-4D41-A786-2963C019F15C}"/>
              </a:ext>
            </a:extLst>
          </p:cNvPr>
          <p:cNvSpPr/>
          <p:nvPr/>
        </p:nvSpPr>
        <p:spPr>
          <a:xfrm>
            <a:off x="0" y="2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26345194-BD72-4106-8639-F2E07A52DC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375" y="200442"/>
            <a:ext cx="429076" cy="4328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CA01ADA-7A8D-4417-84F0-40158758DE12}"/>
              </a:ext>
            </a:extLst>
          </p:cNvPr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pic>
        <p:nvPicPr>
          <p:cNvPr id="2" name="Picture 1" descr="Logo&#10;&#10;Description automatically generated">
            <a:extLst>
              <a:ext uri="{FF2B5EF4-FFF2-40B4-BE49-F238E27FC236}">
                <a16:creationId xmlns:a16="http://schemas.microsoft.com/office/drawing/2014/main" xmlns="" id="{FC12D4E8-A854-70E7-6943-48D66D2208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90"/>
          <a:stretch/>
        </p:blipFill>
        <p:spPr>
          <a:xfrm>
            <a:off x="175390" y="143258"/>
            <a:ext cx="611247" cy="551687"/>
          </a:xfrm>
          <a:prstGeom prst="rect">
            <a:avLst/>
          </a:prstGeom>
        </p:spPr>
      </p:pic>
      <p:pic>
        <p:nvPicPr>
          <p:cNvPr id="11" name="Рисунок 12">
            <a:extLst>
              <a:ext uri="{FF2B5EF4-FFF2-40B4-BE49-F238E27FC236}">
                <a16:creationId xmlns:a16="http://schemas.microsoft.com/office/drawing/2014/main" xmlns="" id="{C8B3E92D-5807-47A2-8A40-D247F86C42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/>
        </p:blipFill>
        <p:spPr>
          <a:xfrm>
            <a:off x="3438526" y="806600"/>
            <a:ext cx="8735681" cy="6040867"/>
          </a:xfrm>
          <a:prstGeom prst="rect">
            <a:avLst/>
          </a:prstGeom>
        </p:spPr>
      </p:pic>
      <p:pic>
        <p:nvPicPr>
          <p:cNvPr id="14" name="Рисунок 12">
            <a:extLst>
              <a:ext uri="{FF2B5EF4-FFF2-40B4-BE49-F238E27FC236}">
                <a16:creationId xmlns:a16="http://schemas.microsoft.com/office/drawing/2014/main" xmlns="" id="{BB7AF5DC-3786-4D67-A20D-5694F04E105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2" r="17001" b="1"/>
          <a:stretch/>
        </p:blipFill>
        <p:spPr>
          <a:xfrm flipH="1">
            <a:off x="17793" y="838200"/>
            <a:ext cx="8735683" cy="6040867"/>
          </a:xfrm>
          <a:prstGeom prst="rect">
            <a:avLst/>
          </a:prstGeom>
        </p:spPr>
      </p:pic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xmlns="" id="{98A1CF8B-A32E-4032-847A-0187F2FC86E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448800" y="6492872"/>
            <a:ext cx="2743200" cy="365125"/>
          </a:xfrm>
        </p:spPr>
        <p:txBody>
          <a:bodyPr/>
          <a:lstStyle>
            <a:lvl1pPr>
              <a:defRPr sz="1400" b="1">
                <a:solidFill>
                  <a:srgbClr val="262626"/>
                </a:solidFill>
                <a:effectLst/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9569253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7242">
          <p15:clr>
            <a:srgbClr val="FBAE40"/>
          </p15:clr>
        </p15:guide>
        <p15:guide id="2" pos="597">
          <p15:clr>
            <a:srgbClr val="FBAE40"/>
          </p15:clr>
        </p15:guide>
        <p15:guide id="3" pos="279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6"/>
            <a:ext cx="12192000" cy="1081755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/>
            <a:endParaRPr lang="ru-RU" sz="5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8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59750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xmlns="" id="{BE3871F9-012E-4CA1-B5B3-003F9F793B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2027" y="1323976"/>
            <a:ext cx="10525125" cy="4895851"/>
          </a:xfrm>
        </p:spPr>
        <p:txBody>
          <a:bodyPr>
            <a:normAutofit/>
          </a:bodyPr>
          <a:lstStyle>
            <a:lvl1pPr marL="168705" indent="-168705">
              <a:lnSpc>
                <a:spcPct val="100000"/>
              </a:lnSpc>
              <a:spcAft>
                <a:spcPts val="44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1pPr>
            <a:lvl2pPr marL="506116" indent="-168705">
              <a:lnSpc>
                <a:spcPct val="100000"/>
              </a:lnSpc>
              <a:spcAft>
                <a:spcPts val="44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2pPr>
            <a:lvl3pPr marL="843527" indent="-168705">
              <a:lnSpc>
                <a:spcPct val="100000"/>
              </a:lnSpc>
              <a:spcAft>
                <a:spcPts val="44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3pPr>
            <a:lvl4pPr marL="1180937" indent="-168705">
              <a:lnSpc>
                <a:spcPct val="100000"/>
              </a:lnSpc>
              <a:spcAft>
                <a:spcPts val="44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4pPr>
            <a:lvl5pPr marL="1518349" indent="-168705">
              <a:lnSpc>
                <a:spcPct val="100000"/>
              </a:lnSpc>
              <a:spcAft>
                <a:spcPts val="443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3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4EAA0B70-AD17-5C86-B9BA-78FEAACF0A31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267" y="202005"/>
            <a:ext cx="525320" cy="42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667089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8981" userDrawn="1">
          <p15:clr>
            <a:srgbClr val="FBAE40"/>
          </p15:clr>
        </p15:guide>
        <p15:guide id="5" pos="740" userDrawn="1">
          <p15:clr>
            <a:srgbClr val="FBAE40"/>
          </p15:clr>
        </p15:guide>
        <p15:guide id="6" pos="346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8"/>
            <a:ext cx="2743200" cy="365125"/>
          </a:xfrm>
        </p:spPr>
        <p:txBody>
          <a:bodyPr/>
          <a:lstStyle>
            <a:lvl1pPr>
              <a:defRPr sz="1467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 userDrawn="1"/>
        </p:nvSpPr>
        <p:spPr>
          <a:xfrm>
            <a:off x="0" y="1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91" tIns="45699" rIns="91391" bIns="45699" rtlCol="0" anchor="ctr"/>
          <a:lstStyle/>
          <a:p>
            <a:pPr algn="ctr"/>
            <a:endParaRPr lang="ru-RU" sz="1244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15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8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endParaRPr lang="ru-R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35309A1-1DFE-4448-9E97-68A9703F84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8" y="4114804"/>
            <a:ext cx="10899775" cy="2219325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endParaRPr lang="ru-RU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26345194-BD72-4106-8639-F2E07A52DCF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8382" y="200453"/>
            <a:ext cx="429076" cy="43280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F77BB4B3-8D47-430B-9B65-D995DD1AB38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3252"/>
            <a:ext cx="12192000" cy="108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072267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9656">
          <p15:clr>
            <a:srgbClr val="FBAE40"/>
          </p15:clr>
        </p15:guide>
        <p15:guide id="2" pos="796">
          <p15:clr>
            <a:srgbClr val="FBAE40"/>
          </p15:clr>
        </p15:guide>
        <p15:guide id="3" pos="37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 t="28115" b="686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55E2DB68-294E-4D41-A786-2963C019F15C}"/>
              </a:ext>
            </a:extLst>
          </p:cNvPr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/>
            <a:endParaRPr lang="ru-RU" sz="500"/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000" b="1">
                <a:solidFill>
                  <a:schemeClr val="bg1"/>
                </a:solidFill>
              </a:defRPr>
            </a:lvl1pPr>
          </a:lstStyle>
          <a:p>
            <a:fld id="{35ACA335-37F7-42C7-872A-92C3D7072F89}" type="slidenum">
              <a:rPr lang="ru-RU" smtClean="0"/>
              <a:t>‹#›</a:t>
            </a:fld>
            <a:endParaRPr lang="ru-RU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B35309A1-1DFE-4448-9E97-68A9703F848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7375" y="4114805"/>
            <a:ext cx="10899775" cy="2219325"/>
          </a:xfrm>
        </p:spPr>
        <p:txBody>
          <a:bodyPr/>
          <a:lstStyle>
            <a:lvl1pPr marL="0" indent="0">
              <a:buNone/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xmlns="" id="{26345194-BD72-4106-8639-F2E07A52DCF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376" y="200443"/>
            <a:ext cx="429076" cy="432807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CA01ADA-7A8D-4417-84F0-40158758DE12}"/>
              </a:ext>
            </a:extLst>
          </p:cNvPr>
          <p:cNvSpPr/>
          <p:nvPr/>
        </p:nvSpPr>
        <p:spPr>
          <a:xfrm>
            <a:off x="0" y="0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chemeClr val="tx1">
                <a:lumMod val="50000"/>
                <a:alpha val="2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483" tIns="33741" rIns="67483" bIns="33741" rtlCol="0" anchor="ctr"/>
          <a:lstStyle/>
          <a:p>
            <a:pPr algn="ctr"/>
            <a:endParaRPr lang="ru-RU" sz="700" dirty="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8" y="3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59750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 dirty="0"/>
              <a:t>Click to edit Master title style</a:t>
            </a:r>
            <a:endParaRPr lang="ru-RU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xmlns="" id="{BBF73DBB-A06B-7D82-1867-FBC602FC1F9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0267" y="202005"/>
            <a:ext cx="525320" cy="421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9923325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pos="8981" userDrawn="1">
          <p15:clr>
            <a:srgbClr val="FBAE40"/>
          </p15:clr>
        </p15:guide>
        <p15:guide id="2" pos="740" userDrawn="1">
          <p15:clr>
            <a:srgbClr val="FBAE40"/>
          </p15:clr>
        </p15:guide>
        <p15:guide id="3" pos="346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FDF5ABC-2F51-4348-936E-5C87AD6348D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3000" contrast="18000"/>
                    </a14:imgEffect>
                  </a14:imgLayer>
                </a14:imgProps>
              </a:ext>
            </a:extLst>
          </a:blip>
          <a:srcRect l="32442"/>
          <a:stretch/>
        </p:blipFill>
        <p:spPr>
          <a:xfrm>
            <a:off x="0" y="5776245"/>
            <a:ext cx="12192000" cy="1081755"/>
          </a:xfrm>
          <a:prstGeom prst="rect">
            <a:avLst/>
          </a:prstGeom>
        </p:spPr>
      </p:pic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xmlns="" id="{C1BAB3E4-8CDB-4F6A-B3E4-6E0AAEA08B5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8743949" y="6334127"/>
            <a:ext cx="2743200" cy="365125"/>
          </a:xfrm>
        </p:spPr>
        <p:txBody>
          <a:bodyPr/>
          <a:lstStyle>
            <a:lvl1pPr>
              <a:defRPr sz="1400" b="1">
                <a:solidFill>
                  <a:schemeClr val="bg1"/>
                </a:solidFill>
              </a:defRPr>
            </a:lvl1pPr>
          </a:lstStyle>
          <a:p>
            <a:fld id="{B6559101-B6A8-417C-A16F-122D3FDE4432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0E651BF2-C6BE-42E0-B646-8F3DC2D7D273}"/>
              </a:ext>
            </a:extLst>
          </p:cNvPr>
          <p:cNvSpPr/>
          <p:nvPr/>
        </p:nvSpPr>
        <p:spPr>
          <a:xfrm>
            <a:off x="0" y="1"/>
            <a:ext cx="12192000" cy="8255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76200" dist="38100" dir="5400000" algn="t" rotWithShape="0">
              <a:schemeClr val="tx1">
                <a:lumMod val="50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00"/>
          </a:p>
        </p:txBody>
      </p:sp>
      <p:sp>
        <p:nvSpPr>
          <p:cNvPr id="16" name="Title 2">
            <a:extLst>
              <a:ext uri="{FF2B5EF4-FFF2-40B4-BE49-F238E27FC236}">
                <a16:creationId xmlns:a16="http://schemas.microsoft.com/office/drawing/2014/main" xmlns="" id="{74242212-74B6-428E-A4FD-D6259025E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2025" y="2"/>
            <a:ext cx="10534651" cy="838199"/>
          </a:xfrm>
        </p:spPr>
        <p:txBody>
          <a:bodyPr anchor="ctr">
            <a:normAutofit/>
          </a:bodyPr>
          <a:lstStyle>
            <a:lvl1pPr>
              <a:tabLst>
                <a:tab pos="1079473" algn="l"/>
              </a:tabLst>
              <a:defRPr sz="2400" b="1">
                <a:solidFill>
                  <a:schemeClr val="tx2"/>
                </a:solidFill>
              </a:defRPr>
            </a:lvl1pPr>
          </a:lstStyle>
          <a:p>
            <a:pPr>
              <a:tabLst>
                <a:tab pos="809625" algn="l"/>
              </a:tabLst>
            </a:pPr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xmlns="" id="{BE3871F9-012E-4CA1-B5B3-003F9F793B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62024" y="1323975"/>
            <a:ext cx="10525125" cy="4895851"/>
          </a:xfrm>
        </p:spPr>
        <p:txBody>
          <a:bodyPr>
            <a:normAutofit/>
          </a:bodyPr>
          <a:lstStyle>
            <a:lvl1pPr marL="228594" indent="-228594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1pPr>
            <a:lvl2pPr marL="685783" indent="-228594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2pPr>
            <a:lvl3pPr marL="1142971" indent="-228594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3pPr>
            <a:lvl4pPr marL="1600160" indent="-228594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4pPr>
            <a:lvl5pPr marL="2057349" indent="-228594">
              <a:lnSpc>
                <a:spcPct val="100000"/>
              </a:lnSpc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>
                <a:solidFill>
                  <a:srgbClr val="000000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pic>
        <p:nvPicPr>
          <p:cNvPr id="4" name="Picture 3" descr="Logo&#10;&#10;Description automatically generated">
            <a:extLst>
              <a:ext uri="{FF2B5EF4-FFF2-40B4-BE49-F238E27FC236}">
                <a16:creationId xmlns:a16="http://schemas.microsoft.com/office/drawing/2014/main" xmlns="" id="{163839C3-CA6F-5CAF-EE73-3A29718315D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18390"/>
          <a:stretch/>
        </p:blipFill>
        <p:spPr>
          <a:xfrm>
            <a:off x="175390" y="143257"/>
            <a:ext cx="611246" cy="551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846218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4" pos="7242">
          <p15:clr>
            <a:srgbClr val="FBAE40"/>
          </p15:clr>
        </p15:guide>
        <p15:guide id="5" pos="597">
          <p15:clr>
            <a:srgbClr val="FBAE40"/>
          </p15:clr>
        </p15:guide>
        <p15:guide id="6" pos="279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40C3A8DB-8D2E-4F36-89EA-DE508D238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13A8A89-8EE1-4F25-BE9D-C81F741D2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A6289DB-0BAB-4325-829F-1D846B3E9A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2AEBC476-9252-C343-9FCE-489A77E2EA6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963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70" r:id="rId6"/>
    <p:sldLayoutId id="2147483871" r:id="rId7"/>
    <p:sldLayoutId id="2147483872" r:id="rId8"/>
    <p:sldLayoutId id="2147483873" r:id="rId9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Clr>
          <a:schemeClr val="tx2"/>
        </a:buClr>
        <a:buSzPct val="100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lk.rosreestr.ru/" TargetMode="Externa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microsoft.com/office/2007/relationships/hdphoto" Target="../media/hdphoto2.wdp"/><Relationship Id="rId7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hyperlink" Target="mailto:XXX@XXXX.ru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image" Target="../media/image33.png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2.png"/><Relationship Id="rId4" Type="http://schemas.openxmlformats.org/officeDocument/2006/relationships/image" Target="../media/image38.png"/></Relationships>
</file>

<file path=ppt/slides/_rels/slide4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5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4.png"/><Relationship Id="rId4" Type="http://schemas.openxmlformats.org/officeDocument/2006/relationships/image" Target="../media/image17.png"/></Relationships>
</file>

<file path=ppt/slides/_rels/slide5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5.png"/></Relationships>
</file>

<file path=ppt/slides/_rels/slide5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5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31" Type="http://schemas.openxmlformats.org/officeDocument/2006/relationships/image" Target="../media/image30.sv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6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hyperlink" Target="https://rosreestr.gov.ru/" TargetMode="External"/></Relationships>
</file>

<file path=ppt/slides/_rels/slide6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6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6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0.png"/><Relationship Id="rId4" Type="http://schemas.openxmlformats.org/officeDocument/2006/relationships/image" Target="../media/image24.png"/></Relationships>
</file>

<file path=ppt/slides/_rels/slide6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1" Type="http://schemas.openxmlformats.org/officeDocument/2006/relationships/image" Target="../media/image20.sv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hyperlink" Target="http://rosreestr02.ru/mibew/client.php?locale=ru&amp;style=silve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5958" y="96816"/>
            <a:ext cx="11357809" cy="838199"/>
          </a:xfrm>
        </p:spPr>
        <p:txBody>
          <a:bodyPr>
            <a:noAutofit/>
          </a:bodyPr>
          <a:lstStyle/>
          <a:p>
            <a:r>
              <a:rPr lang="ru-RU" sz="2100" dirty="0">
                <a:solidFill>
                  <a:srgbClr val="92D050"/>
                </a:solidFill>
              </a:rPr>
              <a:t>Инструкции по направлению отдельных видов </a:t>
            </a:r>
            <a:r>
              <a:rPr lang="ru-RU" sz="2100" dirty="0" smtClean="0">
                <a:solidFill>
                  <a:srgbClr val="92D050"/>
                </a:solidFill>
              </a:rPr>
              <a:t>заявлений посредством </a:t>
            </a:r>
            <a:r>
              <a:rPr lang="ru-RU" sz="2100" dirty="0">
                <a:solidFill>
                  <a:srgbClr val="92D050"/>
                </a:solidFill>
              </a:rPr>
              <a:t>сервиса «Личный кабинет» официального </a:t>
            </a:r>
            <a:r>
              <a:rPr lang="ru-RU" sz="2100" dirty="0" smtClean="0">
                <a:solidFill>
                  <a:srgbClr val="92D050"/>
                </a:solidFill>
              </a:rPr>
              <a:t>сайта Росреестра</a:t>
            </a:r>
            <a:r>
              <a:rPr lang="ru-RU" sz="2100" dirty="0" smtClean="0"/>
              <a:t> </a:t>
            </a:r>
            <a:r>
              <a:rPr lang="ru-RU" sz="2100" u="sng" dirty="0">
                <a:hlinkClick r:id="rId2"/>
              </a:rPr>
              <a:t>https://lk.rosreestr.ru</a:t>
            </a:r>
            <a:r>
              <a:rPr lang="ru-RU" sz="2100" u="sng" dirty="0">
                <a:solidFill>
                  <a:srgbClr val="92D050"/>
                </a:solidFill>
              </a:rPr>
              <a:t>:</a:t>
            </a:r>
            <a:r>
              <a:rPr lang="ru-RU" sz="2100" dirty="0"/>
              <a:t/>
            </a:r>
            <a:br>
              <a:rPr lang="ru-RU" sz="2100" dirty="0"/>
            </a:br>
            <a:endParaRPr lang="ru-RU" sz="21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44549" y="764024"/>
            <a:ext cx="11859217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1500" b="1" dirty="0" smtClean="0"/>
              <a:t>1. Заявление </a:t>
            </a:r>
            <a:r>
              <a:rPr lang="ru-RU" sz="1500" b="1" dirty="0"/>
              <a:t>о внесении записей о невозможности государственной регистрации перехода, прекращения, ограничения права и обременения такого объекта недвижимости без личного участия правообладателя;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2. Заявление </a:t>
            </a:r>
            <a:r>
              <a:rPr lang="ru-RU" sz="1500" b="1" dirty="0"/>
              <a:t>о государственном кадастровом учете в связи с изменением основных сведений об объекте недвижимости;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3. Заявление </a:t>
            </a:r>
            <a:r>
              <a:rPr lang="ru-RU" sz="1500" b="1" dirty="0"/>
              <a:t>о постановке на государственный кадастровый учет и государственной регистрации возникновения права (на садовый дом или жилой дом);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4. Заявление </a:t>
            </a:r>
            <a:r>
              <a:rPr lang="ru-RU" sz="1500" b="1" dirty="0"/>
              <a:t>о внесении дополнительных сведений об адресе электронной почты и (или) о почтовом адресе лица, чье право на объект недвижимости зарегистрировано, а также лица, в пользу которого зарегистрировано ограничение права и обременение объекта;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5. Заявление </a:t>
            </a:r>
            <a:r>
              <a:rPr lang="ru-RU" sz="1500" b="1" dirty="0"/>
              <a:t>о постановке на государственный кадастровый учет и государственную регистрацию в отношении земельного участка или земельных участков, образуемых путем перераспределения земель или земельного участка, находящихся в государственной или муниципальной собственности, и земельного участка, находящегося в частной собственности, на основании решения об утверждении схемы расположения земельного участка или согласия органа государственной власти либо органа местного самоуправления на заключение соглашения о перераспределении земельных участков в соответствии с утвержденным проектом межевания территории или в случае образования двух и более земельных участков в результате раздела земельного участка, а также образования земельного участка в результате объединения с другими земельными участками;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6. Подача </a:t>
            </a:r>
            <a:r>
              <a:rPr lang="ru-RU" sz="1500" b="1" dirty="0"/>
              <a:t>заявления о внесении в Единый государственный реестр недвижимости сведений о ранее учтенном объекте недвижимости;</a:t>
            </a:r>
          </a:p>
          <a:p>
            <a:pPr algn="just"/>
            <a:r>
              <a:rPr lang="ru-RU" sz="1500" b="1" dirty="0"/>
              <a:t> </a:t>
            </a:r>
          </a:p>
          <a:p>
            <a:pPr lvl="0" algn="just"/>
            <a:r>
              <a:rPr lang="ru-RU" sz="1500" b="1" dirty="0" smtClean="0"/>
              <a:t>7. Заявление </a:t>
            </a:r>
            <a:r>
              <a:rPr lang="ru-RU" sz="1500" b="1" dirty="0"/>
              <a:t>об исправлении технической ошибки.</a:t>
            </a:r>
          </a:p>
        </p:txBody>
      </p:sp>
    </p:spTree>
    <p:extLst>
      <p:ext uri="{BB962C8B-B14F-4D97-AF65-F5344CB8AC3E}">
        <p14:creationId xmlns:p14="http://schemas.microsoft.com/office/powerpoint/2010/main" val="21272905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267938" y="5126892"/>
            <a:ext cx="3454400" cy="148493"/>
          </a:xfrm>
          <a:prstGeom prst="rect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67938" y="5126892"/>
            <a:ext cx="3454400" cy="148493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267938" y="5126892"/>
            <a:ext cx="3274647" cy="148493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:a16="http://schemas.microsoft.com/office/drawing/2014/main" xmlns="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10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1201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о государственном кадастровом учете в связи с изменением основных сведений об объекте недвижимости 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:a16="http://schemas.microsoft.com/office/drawing/2014/main" xmlns="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723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12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76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769" y="1064870"/>
            <a:ext cx="53030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«Кадастровый учет и (или) регистрация прав»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услуги «Кадастровый учет»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8688" y="838202"/>
            <a:ext cx="4801712" cy="294489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3580" y="3678849"/>
            <a:ext cx="7385513" cy="3014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819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>
                <a:solidFill>
                  <a:srgbClr val="C00000"/>
                </a:solidFill>
              </a:rPr>
              <a:t>4</a:t>
            </a:r>
            <a:r>
              <a:rPr lang="ru-RU" sz="3500" dirty="0" smtClean="0">
                <a:solidFill>
                  <a:srgbClr val="C00000"/>
                </a:solidFill>
              </a:rPr>
              <a:t>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30882" y="1043890"/>
            <a:ext cx="7572973" cy="344175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52250" y="1157203"/>
            <a:ext cx="37320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«Учет в связи с изменением сведений об </a:t>
            </a:r>
            <a:r>
              <a:rPr lang="ru-RU" smtClean="0"/>
              <a:t>объекте недвижимости»</a:t>
            </a:r>
            <a:endParaRPr lang="ru-RU" dirty="0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913" y="3642848"/>
            <a:ext cx="5895625" cy="295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22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7977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237" y="895593"/>
            <a:ext cx="46737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об объекте недвижимости, праве, обременении», заполняются поля Выбор объекта (можно выбрать из Моих объектов), вид объекта и кадастровый номер заполнится автоматически. Далее необходимо заполнить адрес объекта.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1842" y="798059"/>
            <a:ext cx="4809033" cy="59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48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540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3403" y="923860"/>
            <a:ext cx="4561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«Осуществить учет изменений в связи с» из выпадающего списка выбирается Вид изменения и Изменяемая характеристика. </a:t>
            </a:r>
            <a:endParaRPr lang="ru-RU" dirty="0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5223" y="966027"/>
            <a:ext cx="5790001" cy="5502696"/>
          </a:xfrm>
          <a:prstGeom prst="rect">
            <a:avLst/>
          </a:prstGeom>
        </p:spPr>
      </p:pic>
      <p:sp>
        <p:nvSpPr>
          <p:cNvPr id="7" name="Левая фигурная скобка 6"/>
          <p:cNvSpPr/>
          <p:nvPr/>
        </p:nvSpPr>
        <p:spPr>
          <a:xfrm>
            <a:off x="5153025" y="4048125"/>
            <a:ext cx="487596" cy="1157883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6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15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434" y="779398"/>
            <a:ext cx="3563016" cy="557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50" dirty="0" smtClean="0"/>
              <a:t>Далее в блоке «Прикрепление документов» заполняются сведения о документах, на основании которых вносятся изменения (обязательные поля отмечены</a:t>
            </a:r>
            <a:r>
              <a:rPr lang="en-US" sz="1550" dirty="0" smtClean="0">
                <a:solidFill>
                  <a:srgbClr val="C00000"/>
                </a:solidFill>
              </a:rPr>
              <a:t>*</a:t>
            </a:r>
            <a:r>
              <a:rPr lang="ru-RU" sz="1550" dirty="0" smtClean="0"/>
              <a:t>) и прикрепляются документы: файл документа в формате </a:t>
            </a:r>
            <a:r>
              <a:rPr lang="en-US" sz="1550" dirty="0" smtClean="0"/>
              <a:t>.</a:t>
            </a:r>
            <a:r>
              <a:rPr lang="en-US" sz="1550" dirty="0" err="1" smtClean="0"/>
              <a:t>pdf</a:t>
            </a:r>
            <a:r>
              <a:rPr lang="ru-RU" sz="1550" dirty="0" smtClean="0"/>
              <a:t> и файл подписи прилагаемого документа в формате </a:t>
            </a:r>
            <a:r>
              <a:rPr lang="en-US" sz="1550" dirty="0"/>
              <a:t>.</a:t>
            </a:r>
            <a:r>
              <a:rPr lang="en-US" sz="1550" dirty="0" smtClean="0"/>
              <a:t>sig</a:t>
            </a:r>
            <a:r>
              <a:rPr lang="ru-RU" sz="1550" dirty="0" smtClean="0"/>
              <a:t>. При необходимости можно добавить несколько документов через вкладку «+ Добавить документ».</a:t>
            </a:r>
          </a:p>
          <a:p>
            <a:r>
              <a:rPr lang="ru-RU" sz="1550" dirty="0" smtClean="0"/>
              <a:t>При прикреплении Межевого плана/Технического плана необходимо правильно выбрать из выпадающего списка «Вид документа», а именно: Межевой план/Технический план. В случае выбора некорректного «Вида документов» данный документ некорректно загрузится в систему Росреестра. По завершении процедуры нажимаем Далее </a:t>
            </a:r>
            <a:endParaRPr lang="ru-RU" sz="155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212" y="606783"/>
            <a:ext cx="4983429" cy="5589917"/>
          </a:xfrm>
          <a:prstGeom prst="rect">
            <a:avLst/>
          </a:prstGeom>
        </p:spPr>
      </p:pic>
      <p:pic>
        <p:nvPicPr>
          <p:cNvPr id="1026" name="Picture 2" descr="C:\Users\Udina.okad\Desktop\Clipboard - 8 декабря 2023 г., 12_2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468" y="2377308"/>
            <a:ext cx="5297835" cy="3739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2460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19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9.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6926" y="2847348"/>
            <a:ext cx="4060441" cy="267203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36341" y="1931689"/>
            <a:ext cx="4093324" cy="4503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о </a:t>
            </a:r>
            <a:r>
              <a:rPr lang="ru-RU" sz="2400" b="1" dirty="0"/>
              <a:t>внесении записей о невозможности государственной регистрации перехода, прекращения, ограничения права и обременения такого объекта недвижимости без личного участия </a:t>
            </a:r>
            <a:r>
              <a:rPr lang="ru-RU" sz="2400" b="1" dirty="0" smtClean="0"/>
              <a:t>правообладателя 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:a16="http://schemas.microsoft.com/office/drawing/2014/main" xmlns="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05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20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23509" y="993332"/>
            <a:ext cx="809837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10.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1184" y="838202"/>
            <a:ext cx="5981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356906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:a16="http://schemas.microsoft.com/office/drawing/2014/main" xmlns="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21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0506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</a:t>
            </a:r>
            <a:r>
              <a:rPr lang="ru-RU" sz="2400" b="1" dirty="0"/>
              <a:t>о постановке на государственный кадастровый учет и государственной регистрации возникновения </a:t>
            </a:r>
            <a:r>
              <a:rPr lang="ru-RU" sz="2400" b="1" dirty="0" smtClean="0"/>
              <a:t>права (на садовый дом </a:t>
            </a:r>
            <a:r>
              <a:rPr lang="ru-RU" sz="2400" b="1" dirty="0"/>
              <a:t>или </a:t>
            </a:r>
            <a:r>
              <a:rPr lang="ru-RU" sz="2400" b="1" smtClean="0"/>
              <a:t>жилой дом) </a:t>
            </a:r>
            <a:r>
              <a:rPr lang="ru-RU" sz="2400" b="1" dirty="0" smtClean="0"/>
              <a:t>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="" xmlns:a16="http://schemas.microsoft.com/office/drawing/2014/main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688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04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769" y="1064870"/>
            <a:ext cx="53030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«Кадастровый учет и (или) регистрация прав»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услуги «Кадастровый учет с одновременной регистрацией права»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580" y="3678849"/>
            <a:ext cx="7385513" cy="301462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813036"/>
            <a:ext cx="4855455" cy="29506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829800" y="838203"/>
            <a:ext cx="1121654" cy="257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72275" y="6086475"/>
            <a:ext cx="4919168" cy="307943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26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>
                <a:solidFill>
                  <a:srgbClr val="C00000"/>
                </a:solidFill>
              </a:rPr>
              <a:t>4</a:t>
            </a:r>
            <a:r>
              <a:rPr lang="ru-RU" sz="3500" dirty="0" smtClean="0">
                <a:solidFill>
                  <a:srgbClr val="C00000"/>
                </a:solidFill>
              </a:rPr>
              <a:t>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2250" y="1157203"/>
            <a:ext cx="37320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«Постановка на государственный кадастровый учет и государственную регистрацию возникновения права»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92" y="3316017"/>
            <a:ext cx="5044833" cy="32259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621" y="838202"/>
            <a:ext cx="6161420" cy="391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21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237" y="895593"/>
            <a:ext cx="467371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об объекте недвижимости, праве, обременении», в поле Выбор объекта указывается Здание, Назначение объекта - Жилое. Далее необходимо заполнить адрес объекта.</a:t>
            </a:r>
          </a:p>
          <a:p>
            <a:endParaRPr lang="ru-RU" dirty="0"/>
          </a:p>
          <a:p>
            <a:r>
              <a:rPr lang="ru-RU" dirty="0" smtClean="0"/>
              <a:t>В блоке «Укажите вид права» указывается вид права, например, Собственность</a:t>
            </a: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0675" y="838202"/>
            <a:ext cx="6096001" cy="4995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94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15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434" y="779398"/>
            <a:ext cx="3406778" cy="609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Далее в блоке «Прикрепление документов» заполняются сведения о документах, на основании которых объект недвижимости ставится на государственный кадастровый учет (обязательные поля отмечены</a:t>
            </a:r>
            <a:r>
              <a:rPr lang="en-US" sz="1500" dirty="0" smtClean="0">
                <a:solidFill>
                  <a:srgbClr val="C00000"/>
                </a:solidFill>
              </a:rPr>
              <a:t>*</a:t>
            </a:r>
            <a:r>
              <a:rPr lang="ru-RU" sz="1500" dirty="0" smtClean="0"/>
              <a:t>) и прикрепляются документы: файл документа в формате </a:t>
            </a:r>
            <a:r>
              <a:rPr lang="en-US" sz="1500" dirty="0" smtClean="0"/>
              <a:t>.</a:t>
            </a:r>
            <a:r>
              <a:rPr lang="en-US" sz="1500" dirty="0" err="1" smtClean="0"/>
              <a:t>pdf</a:t>
            </a:r>
            <a:r>
              <a:rPr lang="ru-RU" sz="1500" dirty="0" smtClean="0"/>
              <a:t> или архивный файл (Технический план) и файл подписи прилагаемого документа в формате </a:t>
            </a:r>
            <a:r>
              <a:rPr lang="en-US" sz="1500" dirty="0"/>
              <a:t>.</a:t>
            </a:r>
            <a:r>
              <a:rPr lang="en-US" sz="1500" dirty="0" smtClean="0"/>
              <a:t>sig</a:t>
            </a:r>
            <a:r>
              <a:rPr lang="ru-RU" sz="1500" dirty="0" smtClean="0"/>
              <a:t>. При необходимости можно добавить несколько документов через вкладку «+ Добавить документ».</a:t>
            </a:r>
          </a:p>
          <a:p>
            <a:r>
              <a:rPr lang="ru-RU" sz="1500" dirty="0" smtClean="0"/>
              <a:t>При прикреплении Технического плана </a:t>
            </a:r>
            <a:r>
              <a:rPr lang="ru-RU" sz="1500" smtClean="0"/>
              <a:t>(архив</a:t>
            </a:r>
            <a:r>
              <a:rPr lang="ru-RU" sz="1500" dirty="0" smtClean="0"/>
              <a:t>) необходимо правильно выбрать из выпадающего списка «Вид документа», а именно: Технический план. В случае выбора некорректного «Вида документов» данный документ некорректно загрузится в систему Росреестра. По завершении процедуры нажимаем Далее </a:t>
            </a:r>
            <a:endParaRPr lang="ru-RU" sz="15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212" y="606783"/>
            <a:ext cx="4983429" cy="5589917"/>
          </a:xfrm>
          <a:prstGeom prst="rect">
            <a:avLst/>
          </a:prstGeom>
        </p:spPr>
      </p:pic>
      <p:pic>
        <p:nvPicPr>
          <p:cNvPr id="1026" name="Picture 2" descr="C:\Users\Udina.okad\Desktop\Clipboard - 8 декабря 2023 г., 12_2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792" y="2377024"/>
            <a:ext cx="5411208" cy="381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759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29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00216" y="914055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58788" y="855332"/>
            <a:ext cx="545278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Отправить. На электронную почту приходит Уведомление, в котором содержится информация о стоимости услуги и номер УИН. На странице «Мои заявки» Личного кабинета можно просмотреть и скачать квитанцию 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6230" y="3115789"/>
            <a:ext cx="4060441" cy="2672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3490" y="4568986"/>
            <a:ext cx="3842849" cy="1300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4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381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30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9.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6078205" y="908331"/>
            <a:ext cx="5981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заявки» есть возможность отслеживать статус рассмотрения направленных заявлений. Также </a:t>
            </a:r>
            <a:r>
              <a:rPr lang="ru-RU" dirty="0"/>
              <a:t>м</a:t>
            </a:r>
            <a:r>
              <a:rPr lang="ru-RU" dirty="0" smtClean="0"/>
              <a:t>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0654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="" xmlns:a16="http://schemas.microsoft.com/office/drawing/2014/main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31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8497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о </a:t>
            </a:r>
            <a:r>
              <a:rPr lang="ru-RU" sz="2400" b="1" dirty="0"/>
              <a:t>внесении </a:t>
            </a:r>
            <a:r>
              <a:rPr lang="ru-RU" sz="2400" b="1" dirty="0" smtClean="0"/>
              <a:t>дополнительных сведений об адресе электронной почты и (или) о почтовом адресе лица, чье право на объект недвижимости зарегистрировано, а также лица, в пользу которого зарегистрировано ограничение права и обременение объекта 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:a16="http://schemas.microsoft.com/office/drawing/2014/main" xmlns="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:asvg="http://schemas.microsoft.com/office/drawing/2016/SVG/main" xmlns="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169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90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962" y="838202"/>
            <a:ext cx="5096144" cy="28208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180" y="1142831"/>
            <a:ext cx="530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«Иное»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33337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«Внесение дополнительных сведений»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83886" y="3253597"/>
            <a:ext cx="4666082" cy="2922649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92177" y="4323907"/>
            <a:ext cx="3337873" cy="2274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42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4.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71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4413" y="819556"/>
            <a:ext cx="1133326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В блок «Сведения о записи, подлежащей внесению» в поле «Прошу внести сведения» выбирается «В реестр прав на недвижимость». Далее в блоке «</a:t>
            </a:r>
            <a:r>
              <a:rPr lang="ru-RU" sz="1500" dirty="0"/>
              <a:t>Описание объекта» заполняются поля Выбор объекта (можно выбрать из Моих объектов), вид объекта и кадастровый номер заполнится автоматически. Далее необходимо заполнить адрес объекта</a:t>
            </a:r>
            <a:r>
              <a:rPr lang="ru-RU" sz="1500" dirty="0" smtClean="0"/>
              <a:t>. Далее выбирается «Вид сведений» «об адресе электронной почты…» и в поле «Дополнительные сведения» вносится информация о вносимых сведениях: адрес электронной почты </a:t>
            </a:r>
            <a:r>
              <a:rPr lang="en-US" sz="1500" dirty="0" smtClean="0">
                <a:hlinkClick r:id="rId4"/>
              </a:rPr>
              <a:t>XXX@XXXX.ru</a:t>
            </a:r>
            <a:r>
              <a:rPr lang="ru-RU" sz="1500" dirty="0"/>
              <a:t> </a:t>
            </a:r>
            <a:r>
              <a:rPr lang="ru-RU" sz="1500" dirty="0" smtClean="0"/>
              <a:t>и (или) почтовый адрес. Нажимаем кнопку Далее</a:t>
            </a:r>
            <a:endParaRPr lang="ru-RU" sz="1500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8509" y="2072044"/>
            <a:ext cx="4022338" cy="4610460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52025" y="2406588"/>
            <a:ext cx="5234347" cy="2122401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2025" y="4538313"/>
            <a:ext cx="5619570" cy="2101865"/>
          </a:xfrm>
          <a:prstGeom prst="rect">
            <a:avLst/>
          </a:prstGeom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998" y="5955160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6966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6484" y="2907423"/>
            <a:ext cx="4060441" cy="2672032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553" y="4397551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312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62650" y="838202"/>
            <a:ext cx="5777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3370360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:a16="http://schemas.microsoft.com/office/drawing/2014/main" xmlns="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xmlns="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39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1325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3962" y="838202"/>
            <a:ext cx="5096144" cy="2820842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36740" y="3731960"/>
            <a:ext cx="6854703" cy="268146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180" y="1142831"/>
            <a:ext cx="530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«Иное»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«Внесение записей о невозможности государственной регистрации права без личного участия правообладателя»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84929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1450" b="1" dirty="0" smtClean="0"/>
              <a:t>Подача заявления о постановке на государственный кадастровый учет и государственную регистрацию </a:t>
            </a:r>
            <a:r>
              <a:rPr lang="ru-RU" sz="1450" b="1" dirty="0"/>
              <a:t>в отношении земельного участка или земельных участков, образуемых путем перераспределения земель или земельного участка, находящихся в государственной или муниципальной собственности, и земельного участка, находящегося в частной собственности, на основании решения об утверждении схемы расположения земельного участка или согласия органа государственной власти либо органа местного самоуправления на заключение соглашения о перераспределении земельных участков в соответствии с утвержденным проектом межевания </a:t>
            </a:r>
            <a:r>
              <a:rPr lang="ru-RU" sz="1450" b="1" dirty="0" smtClean="0"/>
              <a:t>территории или </a:t>
            </a:r>
            <a:r>
              <a:rPr lang="ru-RU" sz="1450" b="1" dirty="0"/>
              <a:t>в случае образования двух и более земельных участков в результате раздела земельного участка, а также образования земельного участка в результате объединения с другими земельными участками через </a:t>
            </a:r>
            <a:r>
              <a:rPr lang="ru-RU" sz="1450" b="1" dirty="0" smtClean="0"/>
              <a:t>Личный кабинет</a:t>
            </a:r>
            <a:endParaRPr lang="ru-RU" sz="1450" b="1" dirty="0"/>
          </a:p>
        </p:txBody>
      </p:sp>
      <p:pic>
        <p:nvPicPr>
          <p:cNvPr id="6" name="Graphic 33">
            <a:extLst>
              <a:ext uri="{FF2B5EF4-FFF2-40B4-BE49-F238E27FC236}">
                <a16:creationId xmlns="" xmlns:a16="http://schemas.microsoft.com/office/drawing/2014/main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51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41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42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769" y="1064870"/>
            <a:ext cx="53030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«Кадастровый учет и (или) регистрация прав»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услуги «Кадастровый учет с одновременной регистрацией права»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580" y="3678849"/>
            <a:ext cx="7385513" cy="301462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5999" y="813036"/>
            <a:ext cx="4855455" cy="295065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9829800" y="838203"/>
            <a:ext cx="1121654" cy="257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72275" y="6086475"/>
            <a:ext cx="4919168" cy="307943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69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>
                <a:solidFill>
                  <a:srgbClr val="C00000"/>
                </a:solidFill>
              </a:rPr>
              <a:t>4</a:t>
            </a:r>
            <a:r>
              <a:rPr lang="ru-RU" sz="3500" dirty="0" smtClean="0">
                <a:solidFill>
                  <a:srgbClr val="C00000"/>
                </a:solidFill>
              </a:rPr>
              <a:t>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2250" y="1157203"/>
            <a:ext cx="373209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«Постановка на государственный кадастровый учет и государственную регистрацию возникновения права»</a:t>
            </a:r>
            <a:endParaRPr lang="ru-RU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292" y="3316017"/>
            <a:ext cx="5044833" cy="3225916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40621" y="838202"/>
            <a:ext cx="6161420" cy="391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061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45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237" y="895593"/>
            <a:ext cx="46737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об объекте недвижимости, праве, обременении», в поле «Описание объекта» Вид объекта указывается Земельный участок, </a:t>
            </a:r>
          </a:p>
          <a:p>
            <a:r>
              <a:rPr lang="ru-RU" dirty="0" smtClean="0"/>
              <a:t>Выбирается чек-бокс «Образуемый земельный участок». Далее необходимо заполнить адрес объекта.</a:t>
            </a:r>
          </a:p>
          <a:p>
            <a:endParaRPr lang="ru-RU" dirty="0"/>
          </a:p>
          <a:p>
            <a:r>
              <a:rPr lang="ru-RU" dirty="0" smtClean="0"/>
              <a:t>В блоке «Укажите вид права» указывается вид права, например, Собственность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4950" y="945124"/>
            <a:ext cx="5615707" cy="5324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853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15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434" y="779398"/>
            <a:ext cx="3406778" cy="58631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Далее в блоке «Прикрепление документов» заполняются сведения о документах, на основании которых объект недвижимости ставится на государственный кадастровый учет (обязательные поля отмечены</a:t>
            </a:r>
            <a:r>
              <a:rPr lang="en-US" sz="1500" dirty="0" smtClean="0">
                <a:solidFill>
                  <a:srgbClr val="C00000"/>
                </a:solidFill>
              </a:rPr>
              <a:t>*</a:t>
            </a:r>
            <a:r>
              <a:rPr lang="ru-RU" sz="1500" dirty="0" smtClean="0"/>
              <a:t>) и прикрепляются документы: файл документа в формате </a:t>
            </a:r>
            <a:r>
              <a:rPr lang="en-US" sz="1500" dirty="0" smtClean="0"/>
              <a:t>.</a:t>
            </a:r>
            <a:r>
              <a:rPr lang="en-US" sz="1500" dirty="0" err="1" smtClean="0"/>
              <a:t>pdf</a:t>
            </a:r>
            <a:r>
              <a:rPr lang="ru-RU" sz="1500" dirty="0" smtClean="0"/>
              <a:t> или архивный файл (Межевой план) и файл подписи прилагаемого документа в формате </a:t>
            </a:r>
            <a:r>
              <a:rPr lang="en-US" sz="1500" dirty="0"/>
              <a:t>.</a:t>
            </a:r>
            <a:r>
              <a:rPr lang="en-US" sz="1500" dirty="0" smtClean="0"/>
              <a:t>sig</a:t>
            </a:r>
            <a:r>
              <a:rPr lang="ru-RU" sz="1500" dirty="0" smtClean="0"/>
              <a:t>. При необходимости можно добавить несколько документов через вкладку «+ Добавить документ».</a:t>
            </a:r>
          </a:p>
          <a:p>
            <a:r>
              <a:rPr lang="ru-RU" sz="1500" dirty="0" smtClean="0"/>
              <a:t>При прикреплении Межевого плана </a:t>
            </a:r>
            <a:r>
              <a:rPr lang="ru-RU" sz="1500" smtClean="0"/>
              <a:t>(архив) </a:t>
            </a:r>
            <a:r>
              <a:rPr lang="ru-RU" sz="1500" dirty="0" smtClean="0"/>
              <a:t>необходимо правильно выбрать из выпадающего списка «Вид документа», а именно: Межевой план. В случае выбора некорректного «Вида документов» данный документ некорректно загрузится в систему Росреестра. По завершении процедуры нажимаем Далее </a:t>
            </a:r>
            <a:endParaRPr lang="ru-RU" sz="15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5212" y="606783"/>
            <a:ext cx="4983429" cy="5589917"/>
          </a:xfrm>
          <a:prstGeom prst="rect">
            <a:avLst/>
          </a:prstGeom>
        </p:spPr>
      </p:pic>
      <p:pic>
        <p:nvPicPr>
          <p:cNvPr id="1026" name="Picture 2" descr="C:\Users\Udina.okad\Desktop\Clipboard - 8 декабря 2023 г., 12_5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8943" y="2891693"/>
            <a:ext cx="4994119" cy="361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62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6926" y="2847348"/>
            <a:ext cx="4060441" cy="2672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26743" y="4566101"/>
            <a:ext cx="3202607" cy="110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9.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1184" y="838202"/>
            <a:ext cx="5981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9903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="" xmlns:a16="http://schemas.microsoft.com/office/drawing/2014/main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49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3487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4.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982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о внесении в Единый государственный реестр недвижимости сведений о ранее учтенном </a:t>
            </a:r>
            <a:r>
              <a:rPr lang="ru-RU" sz="2400" b="1" smtClean="0"/>
              <a:t>объекте недвижимости </a:t>
            </a:r>
            <a:r>
              <a:rPr lang="ru-RU" sz="2400" b="1" dirty="0" smtClean="0"/>
              <a:t>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="" xmlns:a16="http://schemas.microsoft.com/office/drawing/2014/main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220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51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52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9769" y="1064870"/>
            <a:ext cx="530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«Иное»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услуги «Внесение сведений о ранее учтенном объекте недвижимости»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829800" y="838203"/>
            <a:ext cx="1121654" cy="257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0621" y="942851"/>
            <a:ext cx="5096144" cy="2820842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2975" y="3541745"/>
            <a:ext cx="5681573" cy="313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5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4.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49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1237" y="895593"/>
            <a:ext cx="46737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об объекте недвижимости, праве, обременении» заполняются </a:t>
            </a:r>
            <a:r>
              <a:rPr lang="ru-RU" dirty="0"/>
              <a:t>поля Выбор объекта (можно выбрать из Моих объектов), вид объекта и кадастровый номер заполнится автоматически. Далее необходимо заполнить адрес объекта.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1175" y="897788"/>
            <a:ext cx="6279519" cy="488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9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515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8433" y="779398"/>
            <a:ext cx="3686841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dirty="0" smtClean="0"/>
              <a:t>Далее в блоке «Прикрепление документов» заполняются сведения о документах, на основании которых права на объект недвижимости ранее были зарегистрированы: файл документа в формате</a:t>
            </a:r>
            <a:r>
              <a:rPr lang="en-US" sz="1500" dirty="0" smtClean="0"/>
              <a:t>.pdf</a:t>
            </a:r>
            <a:r>
              <a:rPr lang="ru-RU" sz="1500" dirty="0" smtClean="0"/>
              <a:t> и файл подписи прилагаемого документа в формате </a:t>
            </a:r>
            <a:r>
              <a:rPr lang="en-US" sz="1500" dirty="0"/>
              <a:t>.</a:t>
            </a:r>
            <a:r>
              <a:rPr lang="en-US" sz="1500" dirty="0" smtClean="0"/>
              <a:t>sig</a:t>
            </a:r>
            <a:r>
              <a:rPr lang="ru-RU" sz="1500" dirty="0" smtClean="0"/>
              <a:t>. При необходимости можно добавить несколько документов через вкладку «+ Добавить документ».</a:t>
            </a:r>
          </a:p>
          <a:p>
            <a:r>
              <a:rPr lang="ru-RU" sz="1500" dirty="0" smtClean="0"/>
              <a:t>По завершении процедуры нажимаем Далее.</a:t>
            </a:r>
          </a:p>
          <a:p>
            <a:r>
              <a:rPr lang="ru-RU" sz="1500" dirty="0" smtClean="0"/>
              <a:t>Если у заявителя отсутствует правоустанавливающий документ, заверенный ЭЦП надлежащего лица (лица, подписавшего данный документ на бумаге) его можно </a:t>
            </a:r>
            <a:r>
              <a:rPr lang="ru-RU" sz="1500" dirty="0" err="1" smtClean="0"/>
              <a:t>довнести</a:t>
            </a:r>
            <a:r>
              <a:rPr lang="ru-RU" sz="1500" dirty="0" smtClean="0"/>
              <a:t> к данному заявлению в бумажном виде через офисы МФЦ.</a:t>
            </a:r>
            <a:endParaRPr lang="ru-RU" sz="15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3276" y="606783"/>
            <a:ext cx="4983429" cy="558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680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6926" y="2847348"/>
            <a:ext cx="4060441" cy="26720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4776" y="4451805"/>
            <a:ext cx="2876522" cy="927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59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51184" y="807785"/>
            <a:ext cx="5981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1350636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="" xmlns:a16="http://schemas.microsoft.com/office/drawing/2014/main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58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70258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4B436E1-75B9-494C-A8E2-2C1DA0749C8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314277"/>
            <a:ext cx="7067227" cy="223327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 smtClean="0"/>
              <a:t>Подача заявления об исправлении технической ошибки через Личный кабинет</a:t>
            </a:r>
            <a:endParaRPr lang="ru-RU" sz="2400" b="1" dirty="0"/>
          </a:p>
        </p:txBody>
      </p:sp>
      <p:pic>
        <p:nvPicPr>
          <p:cNvPr id="6" name="Graphic 33">
            <a:extLst>
              <a:ext uri="{FF2B5EF4-FFF2-40B4-BE49-F238E27FC236}">
                <a16:creationId xmlns="" xmlns:a16="http://schemas.microsoft.com/office/drawing/2014/main" id="{52E0A454-6263-434A-AD18-2469092427A1}"/>
              </a:ext>
            </a:extLst>
          </p:cNvPr>
          <p:cNvPicPr>
            <a:picLocks noChangeAspect="1"/>
          </p:cNvPicPr>
          <p:nvPr/>
        </p:nvPicPr>
        <p:blipFill>
          <a:blip r:embed="rId2">
            <a:biLevel thresh="25000"/>
            <a:extLst>
              <a:ext uri="{96DAC541-7B7A-43D3-8B79-37D633B846F1}">
                <asvg:svgBlip xmlns=""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167319" y="2242252"/>
            <a:ext cx="2305295" cy="2305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2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147" y="934947"/>
            <a:ext cx="6224727" cy="505206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202155" y="1112568"/>
            <a:ext cx="464694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 записи, подлежащие внесению», заполняется поле Выбор объекта (можно выбрать из Моих объектов), вид объекта и кадастровый номер заполнится автоматически. Далее необходимо заполнить адрес объекта.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2487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Личный кабинет правообладателя. Вход</a:t>
            </a:r>
            <a:endParaRPr lang="ru-RU" sz="1800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60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01279" y="876229"/>
            <a:ext cx="101476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Вход в Личный кабинет правообладателя осуществляется через официальный сайт Росреестра </a:t>
            </a:r>
            <a:r>
              <a:rPr lang="en-US" sz="2000" dirty="0">
                <a:hlinkClick r:id="rId4"/>
              </a:rPr>
              <a:t>https://rosreestr.gov.ru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с учетной записью портала </a:t>
            </a:r>
            <a:r>
              <a:rPr lang="ru-RU" sz="2000" dirty="0" err="1" smtClean="0"/>
              <a:t>Госуслуг</a:t>
            </a:r>
            <a:r>
              <a:rPr lang="ru-RU" sz="2000" dirty="0" smtClean="0"/>
              <a:t> (ЕСИА)</a:t>
            </a:r>
            <a:endParaRPr lang="ru-RU" sz="20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849" y="1701339"/>
            <a:ext cx="8721470" cy="4154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182" y="1968156"/>
            <a:ext cx="3126723" cy="471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94701" y="1584115"/>
            <a:ext cx="1590675" cy="477618"/>
          </a:xfrm>
          <a:prstGeom prst="roundRect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7310433" y="2231965"/>
            <a:ext cx="1038225" cy="500306"/>
          </a:xfrm>
          <a:prstGeom prst="rightArrow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81467" y="916156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1.</a:t>
            </a:r>
            <a:endParaRPr lang="ru-RU" sz="35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30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</a:t>
            </a:r>
            <a:r>
              <a:rPr lang="ru-RU" dirty="0" smtClean="0"/>
              <a:t>правообладателя. 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564167" y="4114758"/>
            <a:ext cx="38201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61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2.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1180" y="1142831"/>
            <a:ext cx="53030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разделе «Мои услуги и сервисы» выбираем тип услуги «Исправление ошибок»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99882" y="4085380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3.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2475" y="4114758"/>
            <a:ext cx="40005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выбираем вид заявления «Исправление технической ошибки»</a:t>
            </a:r>
            <a:endParaRPr lang="ru-RU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5377" y="918873"/>
            <a:ext cx="5577427" cy="26427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6277" y="3869235"/>
            <a:ext cx="5563947" cy="240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847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Подача заявления</a:t>
            </a:r>
            <a:endParaRPr lang="ru-RU" dirty="0"/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62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135" y="1978307"/>
            <a:ext cx="4868081" cy="46331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9558" y="838202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4.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4628" y="1960855"/>
            <a:ext cx="5429588" cy="694316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>
            <a:off x="189510" y="3038934"/>
            <a:ext cx="714375" cy="246052"/>
          </a:xfrm>
          <a:prstGeom prst="rightArrow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36581" y="793398"/>
            <a:ext cx="110365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Заявление подается от имени Правообладателя. Сведения о правообладателе заполняются автоматически (информация берется </a:t>
            </a:r>
            <a:r>
              <a:rPr lang="ru-RU" dirty="0"/>
              <a:t>из профиля учетной записи единого портала предоставления </a:t>
            </a:r>
            <a:r>
              <a:rPr lang="ru-RU" dirty="0" err="1" smtClean="0"/>
              <a:t>Госуслуг</a:t>
            </a:r>
            <a:r>
              <a:rPr lang="ru-RU" dirty="0" smtClean="0"/>
              <a:t>). Возможно при заполнении формы потребуется внести Адрес места жительства или пребывания. Для этого необходимо нажать «Изменить адрес» и внести соответствующие сведения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058525" y="5467350"/>
            <a:ext cx="438151" cy="995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0642" y="1960854"/>
            <a:ext cx="5032479" cy="44352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753225" y="5588979"/>
            <a:ext cx="4986486" cy="807077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61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63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1467" y="89559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5.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49730" y="920902"/>
            <a:ext cx="4646946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в блоке «Сведения об объекте недвижимости, праве, обременении» заполняется поле «Исправить техническую ошибку» (выбирается в каких сведениях необходимо исправить ошибку (в сведениях реестра прав на недвижимость если, например, допущена ошибка в ФИО правообладателя, документах-основаниях и т.д.; в сведениях кадастра недвижимости если, например, допущена ошибка в адресе объекта, площади и т.д.).</a:t>
            </a:r>
          </a:p>
          <a:p>
            <a:endParaRPr lang="ru-RU" dirty="0"/>
          </a:p>
          <a:p>
            <a:r>
              <a:rPr lang="ru-RU" dirty="0" smtClean="0"/>
              <a:t>Далее в блоке «Описание объекта»  заполняется поле Выбор объекта (можно выбрать из Моих объектов), вид объекта и кадастровый номер заполнится автоматически. Далее необходимо заполнить адрес объекта.</a:t>
            </a:r>
            <a:endParaRPr lang="ru-RU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417" y="920902"/>
            <a:ext cx="5712465" cy="5352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735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="" xmlns:a16="http://schemas.microsoft.com/office/drawing/2014/main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="" xmlns:a16="http://schemas.microsoft.com/office/drawing/2014/main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="" xmlns:a16="http://schemas.microsoft.com/office/drawing/2014/main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64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540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2321" y="1213269"/>
            <a:ext cx="57372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заполняются обязательные поля о записи, в которую необходимо внести изменения. </a:t>
            </a:r>
          </a:p>
          <a:p>
            <a:r>
              <a:rPr lang="ru-RU" dirty="0" smtClean="0"/>
              <a:t>Нажимаем кнопку Далее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124" y="4690499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031" y="1325658"/>
            <a:ext cx="4784193" cy="367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65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976" y="3484261"/>
            <a:ext cx="4060441" cy="2672032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3484261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70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="" xmlns:a16="http://schemas.microsoft.com/office/drawing/2014/main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="" xmlns:a16="http://schemas.microsoft.com/office/drawing/2014/main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="" xmlns:a16="http://schemas.microsoft.com/office/drawing/2014/main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="" xmlns:a16="http://schemas.microsoft.com/office/drawing/2014/main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="" xmlns:a16="http://schemas.microsoft.com/office/drawing/2014/main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="" xmlns:a16="http://schemas.microsoft.com/office/drawing/2014/main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="" xmlns:a16="http://schemas.microsoft.com/office/drawing/2014/main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="" xmlns:a16="http://schemas.microsoft.com/office/drawing/2014/main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66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="" xmlns:a16="http://schemas.microsoft.com/office/drawing/2014/main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62649" y="838344"/>
            <a:ext cx="5777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46708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62" name="Picture 2" descr="http://qrcoder.ru/code/?http%3A%2F%2Frosreestr02.ru%2Fmibew%2Fclient.php%3Flocale%3Dru%26style%3Dsilver&amp;4&amp;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646" y="3907811"/>
            <a:ext cx="2198744" cy="1757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08559" y="5672241"/>
            <a:ext cx="8488215" cy="586519"/>
          </a:xfrm>
          <a:prstGeom prst="rect">
            <a:avLst/>
          </a:prstGeom>
          <a:noFill/>
          <a:ln cap="rnd">
            <a:noFill/>
            <a:prstDash val="solid"/>
          </a:ln>
        </p:spPr>
        <p:txBody>
          <a:bodyPr vert="horz" wrap="square" lIns="0" tIns="0" rIns="0" bIns="0" rtlCol="0" anchor="ctr" anchorCtr="0">
            <a:noAutofit/>
          </a:bodyPr>
          <a:lstStyle/>
          <a:p>
            <a:r>
              <a:rPr lang="en-US" sz="2400" u="sng" dirty="0">
                <a:hlinkClick r:id="rId4"/>
              </a:rPr>
              <a:t>http</a:t>
            </a:r>
            <a:r>
              <a:rPr lang="ru-RU" sz="2400" u="sng" dirty="0">
                <a:hlinkClick r:id="rId4"/>
              </a:rPr>
              <a:t>://</a:t>
            </a:r>
            <a:r>
              <a:rPr lang="en-US" sz="2400" u="sng" dirty="0" err="1">
                <a:hlinkClick r:id="rId4"/>
              </a:rPr>
              <a:t>rosreestr</a:t>
            </a:r>
            <a:r>
              <a:rPr lang="ru-RU" sz="2400" u="sng" dirty="0">
                <a:hlinkClick r:id="rId4"/>
              </a:rPr>
              <a:t>02.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 err="1">
                <a:hlinkClick r:id="rId4"/>
              </a:rPr>
              <a:t>mibew</a:t>
            </a:r>
            <a:r>
              <a:rPr lang="ru-RU" sz="2400" u="sng" dirty="0">
                <a:hlinkClick r:id="rId4"/>
              </a:rPr>
              <a:t>/</a:t>
            </a:r>
            <a:r>
              <a:rPr lang="en-US" sz="2400" u="sng" dirty="0">
                <a:hlinkClick r:id="rId4"/>
              </a:rPr>
              <a:t>client</a:t>
            </a:r>
            <a:r>
              <a:rPr lang="ru-RU" sz="2400" u="sng" dirty="0">
                <a:hlinkClick r:id="rId4"/>
              </a:rPr>
              <a:t>.</a:t>
            </a:r>
            <a:r>
              <a:rPr lang="en-US" sz="2400" u="sng" dirty="0" err="1">
                <a:hlinkClick r:id="rId4"/>
              </a:rPr>
              <a:t>php</a:t>
            </a:r>
            <a:r>
              <a:rPr lang="ru-RU" sz="2400" u="sng" dirty="0">
                <a:hlinkClick r:id="rId4"/>
              </a:rPr>
              <a:t>?</a:t>
            </a:r>
            <a:r>
              <a:rPr lang="en-US" sz="2400" u="sng" dirty="0">
                <a:hlinkClick r:id="rId4"/>
              </a:rPr>
              <a:t>locale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 err="1">
                <a:hlinkClick r:id="rId4"/>
              </a:rPr>
              <a:t>ru</a:t>
            </a:r>
            <a:r>
              <a:rPr lang="ru-RU" sz="2400" u="sng" dirty="0">
                <a:hlinkClick r:id="rId4"/>
              </a:rPr>
              <a:t>&amp;</a:t>
            </a:r>
            <a:r>
              <a:rPr lang="en-US" sz="2400" u="sng" dirty="0">
                <a:hlinkClick r:id="rId4"/>
              </a:rPr>
              <a:t>style</a:t>
            </a:r>
            <a:r>
              <a:rPr lang="ru-RU" sz="2400" u="sng" dirty="0">
                <a:hlinkClick r:id="rId4"/>
              </a:rPr>
              <a:t>=</a:t>
            </a:r>
            <a:r>
              <a:rPr lang="en-US" sz="2400" u="sng" dirty="0">
                <a:hlinkClick r:id="rId4"/>
              </a:rPr>
              <a:t>silver</a:t>
            </a:r>
            <a:endParaRPr lang="ru-RU" sz="2400" dirty="0" err="1" smtClean="0">
              <a:solidFill>
                <a:srgbClr val="575757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7740" y="964175"/>
            <a:ext cx="6552643" cy="2780245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438" y="2374425"/>
            <a:ext cx="6560325" cy="3104098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ервис Управления Росреестра по РБ «</a:t>
            </a:r>
            <a:r>
              <a:rPr lang="ru-RU" dirty="0"/>
              <a:t>К</a:t>
            </a:r>
            <a:r>
              <a:rPr lang="ru-RU" dirty="0" smtClean="0"/>
              <a:t>онсультант сайта. </a:t>
            </a:r>
            <a:r>
              <a:rPr lang="en-US" dirty="0" smtClean="0"/>
              <a:t>online»</a:t>
            </a:r>
            <a:endParaRPr lang="ru-RU" dirty="0"/>
          </a:p>
        </p:txBody>
      </p:sp>
      <p:pic>
        <p:nvPicPr>
          <p:cNvPr id="13" name="Graphic 23">
            <a:extLst>
              <a:ext uri="{FF2B5EF4-FFF2-40B4-BE49-F238E27FC236}">
                <a16:creationId xmlns="" xmlns:a16="http://schemas.microsoft.com/office/drawing/2014/main" id="{D17419B1-4E42-4CAA-B778-5B079FB22A2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=""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08351" y="1040160"/>
            <a:ext cx="1262747" cy="1070591"/>
          </a:xfrm>
          <a:prstGeom prst="rect">
            <a:avLst/>
          </a:prstGeom>
        </p:spPr>
      </p:pic>
      <p:sp>
        <p:nvSpPr>
          <p:cNvPr id="9" name="Slide Number Placeholder 6">
            <a:extLst>
              <a:ext uri="{FF2B5EF4-FFF2-40B4-BE49-F238E27FC236}">
                <a16:creationId xmlns="" xmlns:a16="http://schemas.microsoft.com/office/drawing/2014/main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67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4842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6" name="Text Placeholder 80">
            <a:extLst>
              <a:ext uri="{FF2B5EF4-FFF2-40B4-BE49-F238E27FC236}">
                <a16:creationId xmlns:a16="http://schemas.microsoft.com/office/drawing/2014/main" xmlns="" id="{30114696-B79F-4202-9D44-7A40DB8DE1C7}"/>
              </a:ext>
            </a:extLst>
          </p:cNvPr>
          <p:cNvSpPr txBox="1">
            <a:spLocks/>
          </p:cNvSpPr>
          <p:nvPr/>
        </p:nvSpPr>
        <p:spPr>
          <a:xfrm>
            <a:off x="641236" y="2020898"/>
            <a:ext cx="5312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3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81641" y="2868342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0" name="Text Placeholder 73">
            <a:extLst>
              <a:ext uri="{FF2B5EF4-FFF2-40B4-BE49-F238E27FC236}">
                <a16:creationId xmlns:a16="http://schemas.microsoft.com/office/drawing/2014/main" xmlns="" id="{1058FC60-D5BF-4BE4-A0E4-42012EEF94A5}"/>
              </a:ext>
            </a:extLst>
          </p:cNvPr>
          <p:cNvSpPr txBox="1">
            <a:spLocks/>
          </p:cNvSpPr>
          <p:nvPr/>
        </p:nvSpPr>
        <p:spPr>
          <a:xfrm>
            <a:off x="6356043" y="4377274"/>
            <a:ext cx="533540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spcBef>
                <a:spcPts val="738"/>
              </a:spcBef>
              <a:buClr>
                <a:srgbClr val="008CFF"/>
              </a:buClr>
              <a:defRPr/>
            </a:pPr>
            <a:endParaRPr lang="ru-RU" sz="1500" b="1" dirty="0">
              <a:solidFill>
                <a:srgbClr val="59595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8" name="Text Placeholder 82">
            <a:extLst>
              <a:ext uri="{FF2B5EF4-FFF2-40B4-BE49-F238E27FC236}">
                <a16:creationId xmlns:a16="http://schemas.microsoft.com/office/drawing/2014/main" xmlns="" id="{FD182D54-5A42-4FAF-AC01-9594BF1099E8}"/>
              </a:ext>
            </a:extLst>
          </p:cNvPr>
          <p:cNvSpPr txBox="1">
            <a:spLocks/>
          </p:cNvSpPr>
          <p:nvPr/>
        </p:nvSpPr>
        <p:spPr>
          <a:xfrm>
            <a:off x="564167" y="5821810"/>
            <a:ext cx="4971057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153449" y="3638550"/>
            <a:ext cx="4971001" cy="2755868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800" dirty="0"/>
              <a:t>И</a:t>
            </a:r>
            <a:r>
              <a:rPr lang="ru-RU" sz="1500" dirty="0" smtClean="0">
                <a:solidFill>
                  <a:srgbClr val="595959"/>
                </a:solidFill>
              </a:rPr>
              <a:t> </a:t>
            </a:r>
            <a:r>
              <a:rPr lang="ru-RU" sz="1800" dirty="0" smtClean="0"/>
              <a:t>заполняются сведения о реестровой записи (дата внесения записи в реестр, номер записи реестра) в отношении которой в ЕГРН необходимо внести запись </a:t>
            </a:r>
            <a:r>
              <a:rPr lang="ru-RU" sz="1800" dirty="0"/>
              <a:t>о невозможности государственной регистрации перехода, прекращения, ограничения права и обременения объекта недвижимости без личного участия </a:t>
            </a:r>
            <a:r>
              <a:rPr lang="ru-RU" sz="1800" dirty="0" smtClean="0"/>
              <a:t>собственника. </a:t>
            </a:r>
            <a:endParaRPr lang="ru-RU" sz="1800" dirty="0"/>
          </a:p>
          <a:p>
            <a:pPr marL="0" indent="0">
              <a:buNone/>
            </a:pPr>
            <a:r>
              <a:rPr lang="ru-RU" sz="1800" dirty="0" smtClean="0"/>
              <a:t>Нажимаем кнопку Далее</a:t>
            </a:r>
            <a:endParaRPr lang="ru-RU" sz="1800" dirty="0"/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7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8309" y="861766"/>
            <a:ext cx="6247861" cy="269468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48540" y="897798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6.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7574" y="3685332"/>
            <a:ext cx="5944499" cy="25201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284885" y="901893"/>
            <a:ext cx="455468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из выпадающего списка выбирается вид сведений, которые необходимо внести (в данном случае «Внести запись о невозможности государственной регистрации перехода, прекращения, ограничения права и обременения объекта недвижимости без личного участия собственника (его законного представителя)»)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6998" y="5955160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0502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Подача заявления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8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946605"/>
            <a:ext cx="4733925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43625" y="1010187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7.</a:t>
            </a:r>
            <a:endParaRPr lang="ru-RU" sz="3500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62650" y="1008359"/>
            <a:ext cx="57770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Далее на этапе «</a:t>
            </a:r>
            <a:r>
              <a:rPr lang="ru-RU" dirty="0" err="1" smtClean="0"/>
              <a:t>Предпросмотр</a:t>
            </a:r>
            <a:r>
              <a:rPr lang="ru-RU" dirty="0" smtClean="0"/>
              <a:t> формы» проверяем внесенные данные, если все верно нажимаем кнопку Далее и Отправить</a:t>
            </a:r>
            <a:endParaRPr lang="ru-RU" dirty="0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5976" y="3484261"/>
            <a:ext cx="4060441" cy="2672032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0950" y="3484261"/>
            <a:ext cx="2219325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9134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Личный кабинет правообладателя. </a:t>
            </a:r>
            <a:r>
              <a:rPr lang="ru-RU" dirty="0" smtClean="0"/>
              <a:t>Мои заявки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12">
            <a:extLst>
              <a:ext uri="{FF2B5EF4-FFF2-40B4-BE49-F238E27FC236}">
                <a16:creationId xmlns:a16="http://schemas.microsoft.com/office/drawing/2014/main" xmlns="" id="{C8B953AE-ACCE-41D0-AC15-681EF9700F69}"/>
              </a:ext>
            </a:extLst>
          </p:cNvPr>
          <p:cNvSpPr/>
          <p:nvPr/>
        </p:nvSpPr>
        <p:spPr>
          <a:xfrm>
            <a:off x="8580935" y="1315820"/>
            <a:ext cx="1116063" cy="210715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СТАЛО</a:t>
            </a:r>
          </a:p>
        </p:txBody>
      </p:sp>
      <p:sp>
        <p:nvSpPr>
          <p:cNvPr id="6" name="Прямоугольник 10">
            <a:extLst>
              <a:ext uri="{FF2B5EF4-FFF2-40B4-BE49-F238E27FC236}">
                <a16:creationId xmlns:a16="http://schemas.microsoft.com/office/drawing/2014/main" xmlns="" id="{D7B67370-DDB6-4D48-8292-3BE31656488F}"/>
              </a:ext>
            </a:extLst>
          </p:cNvPr>
          <p:cNvSpPr/>
          <p:nvPr/>
        </p:nvSpPr>
        <p:spPr>
          <a:xfrm>
            <a:off x="2733829" y="1325658"/>
            <a:ext cx="967021" cy="259678"/>
          </a:xfrm>
          <a:prstGeom prst="rect">
            <a:avLst/>
          </a:prstGeom>
        </p:spPr>
        <p:txBody>
          <a:bodyPr lIns="44828" tIns="22414" rIns="44828" bIns="22414">
            <a:noAutofit/>
          </a:bodyPr>
          <a:lstStyle/>
          <a:p>
            <a:pPr defTabSz="836853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БЫЛО*</a:t>
            </a:r>
          </a:p>
        </p:txBody>
      </p:sp>
      <p:sp>
        <p:nvSpPr>
          <p:cNvPr id="34" name="Text Placeholder 70">
            <a:extLst>
              <a:ext uri="{FF2B5EF4-FFF2-40B4-BE49-F238E27FC236}">
                <a16:creationId xmlns:a16="http://schemas.microsoft.com/office/drawing/2014/main" xmlns="" id="{280823C1-48C1-4FE1-97DA-56342ED48AD8}"/>
              </a:ext>
            </a:extLst>
          </p:cNvPr>
          <p:cNvSpPr txBox="1">
            <a:spLocks/>
          </p:cNvSpPr>
          <p:nvPr/>
        </p:nvSpPr>
        <p:spPr>
          <a:xfrm>
            <a:off x="6316927" y="1921483"/>
            <a:ext cx="5422784" cy="970210"/>
          </a:xfrm>
          <a:prstGeom prst="rect">
            <a:avLst/>
          </a:prstGeom>
        </p:spPr>
        <p:txBody>
          <a:bodyPr lIns="67483" tIns="33741" rIns="67483" bIns="33741">
            <a:no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i="1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2" name="Text Placeholder 83">
            <a:extLst>
              <a:ext uri="{FF2B5EF4-FFF2-40B4-BE49-F238E27FC236}">
                <a16:creationId xmlns:a16="http://schemas.microsoft.com/office/drawing/2014/main" xmlns="" id="{CC40BE9E-6284-4D16-B544-AB4B1B04285F}"/>
              </a:ext>
            </a:extLst>
          </p:cNvPr>
          <p:cNvSpPr txBox="1">
            <a:spLocks/>
          </p:cNvSpPr>
          <p:nvPr/>
        </p:nvSpPr>
        <p:spPr>
          <a:xfrm>
            <a:off x="641236" y="4323907"/>
            <a:ext cx="505898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68705" indent="-168705" defTabSz="674821">
              <a:lnSpc>
                <a:spcPct val="100000"/>
              </a:lnSpc>
              <a:spcBef>
                <a:spcPts val="738"/>
              </a:spcBef>
              <a:buClr>
                <a:srgbClr val="008CFF"/>
              </a:buClr>
              <a:defRPr/>
            </a:pPr>
            <a:endParaRPr lang="ru-RU" sz="1500" dirty="0">
              <a:solidFill>
                <a:srgbClr val="595959"/>
              </a:solidFill>
              <a:latin typeface="Arial"/>
            </a:endParaRPr>
          </a:p>
        </p:txBody>
      </p:sp>
      <p:sp>
        <p:nvSpPr>
          <p:cNvPr id="43" name="Text Placeholder 70">
            <a:extLst>
              <a:ext uri="{FF2B5EF4-FFF2-40B4-BE49-F238E27FC236}">
                <a16:creationId xmlns:a16="http://schemas.microsoft.com/office/drawing/2014/main" xmlns="" id="{6C13CD6F-4D2B-471B-9803-BAE3483018B0}"/>
              </a:ext>
            </a:extLst>
          </p:cNvPr>
          <p:cNvSpPr txBox="1">
            <a:spLocks/>
          </p:cNvSpPr>
          <p:nvPr/>
        </p:nvSpPr>
        <p:spPr>
          <a:xfrm>
            <a:off x="6316926" y="5119223"/>
            <a:ext cx="5250216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5" name="Text Placeholder 80">
            <a:extLst>
              <a:ext uri="{FF2B5EF4-FFF2-40B4-BE49-F238E27FC236}">
                <a16:creationId xmlns:a16="http://schemas.microsoft.com/office/drawing/2014/main" xmlns="" id="{F8B518C2-B952-4C07-923C-B00316577275}"/>
              </a:ext>
            </a:extLst>
          </p:cNvPr>
          <p:cNvSpPr txBox="1">
            <a:spLocks/>
          </p:cNvSpPr>
          <p:nvPr/>
        </p:nvSpPr>
        <p:spPr>
          <a:xfrm>
            <a:off x="588375" y="5206008"/>
            <a:ext cx="4971057" cy="373447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6" name="Text Placeholder 72">
            <a:extLst>
              <a:ext uri="{FF2B5EF4-FFF2-40B4-BE49-F238E27FC236}">
                <a16:creationId xmlns:a16="http://schemas.microsoft.com/office/drawing/2014/main" xmlns="" id="{43FA012E-BFB9-4E29-AB67-121D048C2A68}"/>
              </a:ext>
            </a:extLst>
          </p:cNvPr>
          <p:cNvSpPr txBox="1">
            <a:spLocks/>
          </p:cNvSpPr>
          <p:nvPr/>
        </p:nvSpPr>
        <p:spPr>
          <a:xfrm>
            <a:off x="6229350" y="5825378"/>
            <a:ext cx="5510360" cy="895351"/>
          </a:xfrm>
          <a:prstGeom prst="rect">
            <a:avLst/>
          </a:prstGeom>
        </p:spPr>
        <p:txBody>
          <a:bodyPr lIns="67483" tIns="33741" rIns="67483" bIns="33741"/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49" name="Text Placeholder 79">
            <a:extLst>
              <a:ext uri="{FF2B5EF4-FFF2-40B4-BE49-F238E27FC236}">
                <a16:creationId xmlns:a16="http://schemas.microsoft.com/office/drawing/2014/main" xmlns="" id="{0784E88C-7967-4CD5-89AF-17BC26F68798}"/>
              </a:ext>
            </a:extLst>
          </p:cNvPr>
          <p:cNvSpPr txBox="1">
            <a:spLocks/>
          </p:cNvSpPr>
          <p:nvPr/>
        </p:nvSpPr>
        <p:spPr>
          <a:xfrm>
            <a:off x="544414" y="3556454"/>
            <a:ext cx="5058980" cy="895351"/>
          </a:xfrm>
          <a:prstGeom prst="rect">
            <a:avLst/>
          </a:prstGeom>
        </p:spPr>
        <p:txBody>
          <a:bodyPr lIns="67483" tIns="33741" rIns="67483" bIns="33741">
            <a:normAutofit/>
          </a:bodyPr>
          <a:lstStyle>
            <a:lvl1pPr marL="228597" indent="-228597" algn="l" defTabSz="914392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94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90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86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83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2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79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75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71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67" indent="-228597" algn="l" defTabSz="914392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500" dirty="0">
              <a:solidFill>
                <a:srgbClr val="595959"/>
              </a:solidFill>
            </a:endParaRPr>
          </a:p>
        </p:txBody>
      </p:sp>
      <p:sp>
        <p:nvSpPr>
          <p:cNvPr id="27" name="Slide Number Placeholder 6">
            <a:extLst>
              <a:ext uri="{FF2B5EF4-FFF2-40B4-BE49-F238E27FC236}">
                <a16:creationId xmlns:a16="http://schemas.microsoft.com/office/drawing/2014/main" xmlns="" id="{8FB8FEE6-4CD2-4DDE-9ADE-E4A75DC2254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 bwMode="auto">
          <a:xfrm>
            <a:off x="9316705" y="6394418"/>
            <a:ext cx="2743200" cy="365125"/>
          </a:xfrm>
        </p:spPr>
        <p:txBody>
          <a:bodyPr/>
          <a:lstStyle/>
          <a:p>
            <a:pPr>
              <a:defRPr/>
            </a:pPr>
            <a:fld id="{35ACA335-37F7-42C7-872A-92C3D7072F89}" type="slidenum">
              <a:rPr lang="ru-RU">
                <a:solidFill>
                  <a:srgbClr val="FFFFFF"/>
                </a:solidFill>
                <a:latin typeface="Arial"/>
              </a:rPr>
              <a:pPr>
                <a:defRPr/>
              </a:pPr>
              <a:t>9</a:t>
            </a:fld>
            <a:endParaRPr lang="ru-RU" dirty="0">
              <a:solidFill>
                <a:srgbClr val="FFFFFF"/>
              </a:solidFill>
              <a:latin typeface="Arial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xmlns="" id="{A5AC56D9-6437-44DA-802C-EC9471DD2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biLevel thresh="5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64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3953" y="1278545"/>
            <a:ext cx="404777" cy="34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02881" y="1016053"/>
            <a:ext cx="559769" cy="6309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500" dirty="0" smtClean="0">
                <a:solidFill>
                  <a:srgbClr val="C00000"/>
                </a:solidFill>
              </a:rPr>
              <a:t>8.</a:t>
            </a:r>
            <a:endParaRPr lang="ru-RU" sz="3500" dirty="0">
              <a:solidFill>
                <a:srgbClr val="C00000"/>
              </a:solidFill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365" y="962167"/>
            <a:ext cx="5096144" cy="282084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4069" y="1921483"/>
            <a:ext cx="4693581" cy="43231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14325" y="1308803"/>
            <a:ext cx="1219200" cy="37614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962649" y="838344"/>
            <a:ext cx="57770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разделе «Мои заявки» есть возможность отслеживать статус рассмотрения направленных заявлений. Также можно осуществлять поиск заявлений по вкладкам Текущие, Завершенные или Черновики, просматривать и скачивать сформированные квитанции </a:t>
            </a:r>
          </a:p>
        </p:txBody>
      </p:sp>
    </p:spTree>
    <p:extLst>
      <p:ext uri="{BB962C8B-B14F-4D97-AF65-F5344CB8AC3E}">
        <p14:creationId xmlns:p14="http://schemas.microsoft.com/office/powerpoint/2010/main" val="6344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Шаблон">
  <a:themeElements>
    <a:clrScheme name="rosreestr_color">
      <a:dk1>
        <a:srgbClr val="008CFF"/>
      </a:dk1>
      <a:lt1>
        <a:srgbClr val="FFFFFF"/>
      </a:lt1>
      <a:dk2>
        <a:srgbClr val="008CFF"/>
      </a:dk2>
      <a:lt2>
        <a:srgbClr val="FFFFFF"/>
      </a:lt2>
      <a:accent1>
        <a:srgbClr val="008CFF"/>
      </a:accent1>
      <a:accent2>
        <a:srgbClr val="4FA730"/>
      </a:accent2>
      <a:accent3>
        <a:srgbClr val="FF7900"/>
      </a:accent3>
      <a:accent4>
        <a:srgbClr val="85C0FB"/>
      </a:accent4>
      <a:accent5>
        <a:srgbClr val="92D050"/>
      </a:accent5>
      <a:accent6>
        <a:srgbClr val="FFC000"/>
      </a:accent6>
      <a:hlink>
        <a:srgbClr val="E17900"/>
      </a:hlink>
      <a:folHlink>
        <a:srgbClr val="4472C4"/>
      </a:folHlink>
    </a:clrScheme>
    <a:fontScheme name="Custom 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Шаблон" id="{EE3B7C56-B755-41EF-B669-C2C8DF7AFB6E}" vid="{47A418CC-2947-4B56-AD63-8F711EAA87FF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13076</TotalTime>
  <Words>3414</Words>
  <Application>Microsoft Office PowerPoint</Application>
  <PresentationFormat>Произвольный</PresentationFormat>
  <Paragraphs>397</Paragraphs>
  <Slides>67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67</vt:i4>
      </vt:variant>
    </vt:vector>
  </HeadingPairs>
  <TitlesOfParts>
    <vt:vector size="68" baseType="lpstr">
      <vt:lpstr>1_Шаблон</vt:lpstr>
      <vt:lpstr>Инструкции по направлению отдельных видов заявлений посредством сервиса «Личный кабинет» официального сайта Росреестра https://lk.rosreestr.ru: </vt:lpstr>
      <vt:lpstr>Подача заявления о внесении записей о невозможности государственной регистрации перехода, прекращения, ограничения права и обременения такого объекта недвижимости без личного участия правообладателя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 государственном кадастровом учете в связи с изменением основных сведений об объекте недвижимости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 постановке на государственный кадастровый учет и государственной регистрации возникновения права (на садовый дом или жилой дом)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 внесении дополнительных сведений об адресе электронной почты и (или) о почтовом адресе лица, чье право на объект недвижимости зарегистрировано, а также лица, в пользу которого зарегистрировано ограничение права и обременение объекта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 постановке на государственный кадастровый учет и государственную регистрацию в отношении земельного участка или земельных участков, образуемых путем перераспределения земель или земельного участка, находящихся в государственной или муниципальной собственности, и земельного участка, находящегося в частной собственности, на основании решения об утверждении схемы расположения земельного участка или согласия органа государственной власти либо органа местного самоуправления на заключение соглашения о перераспределении земельных участков в соответствии с утвержденным проектом межевания территории или в случае образования двух и более земельных участков в результате раздела земельного участка, а также образования земельного участка в результате объединения с другими земельными участками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 внесении в Единый государственный реестр недвижимости сведений о ранее учтенном объекте недвижимости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</vt:lpstr>
      <vt:lpstr>Личный кабинет правообладателя. Мои заявки</vt:lpstr>
      <vt:lpstr>Сервис Управления Росреестра по РБ «Консультант сайта. online»</vt:lpstr>
      <vt:lpstr>Подача заявления об исправлении технической ошибки через Личный кабинет</vt:lpstr>
      <vt:lpstr>Личный кабинет правообладателя. Вход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Подача заявления</vt:lpstr>
      <vt:lpstr>Личный кабинет правообладателя. Мои заявки</vt:lpstr>
      <vt:lpstr>Сервис Управления Росреестра по РБ «Консультант сайта. online»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Данила Городилов</dc:creator>
  <cp:lastModifiedBy>Юдина Инна Петровна</cp:lastModifiedBy>
  <cp:revision>906</cp:revision>
  <cp:lastPrinted>2023-02-13T13:23:42Z</cp:lastPrinted>
  <dcterms:created xsi:type="dcterms:W3CDTF">2020-12-18T15:49:39Z</dcterms:created>
  <dcterms:modified xsi:type="dcterms:W3CDTF">2024-01-18T09:30:30Z</dcterms:modified>
</cp:coreProperties>
</file>